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6"/>
  </p:notesMasterIdLst>
  <p:sldIdLst>
    <p:sldId id="256" r:id="rId2"/>
    <p:sldId id="505" r:id="rId3"/>
    <p:sldId id="308" r:id="rId4"/>
    <p:sldId id="456" r:id="rId5"/>
    <p:sldId id="455" r:id="rId6"/>
    <p:sldId id="350" r:id="rId7"/>
    <p:sldId id="320" r:id="rId8"/>
    <p:sldId id="323" r:id="rId9"/>
    <p:sldId id="351" r:id="rId10"/>
    <p:sldId id="457" r:id="rId11"/>
    <p:sldId id="458" r:id="rId12"/>
    <p:sldId id="374" r:id="rId13"/>
    <p:sldId id="462" r:id="rId14"/>
    <p:sldId id="463" r:id="rId15"/>
    <p:sldId id="376" r:id="rId16"/>
    <p:sldId id="466" r:id="rId17"/>
    <p:sldId id="467" r:id="rId18"/>
    <p:sldId id="509" r:id="rId19"/>
    <p:sldId id="508" r:id="rId20"/>
    <p:sldId id="468" r:id="rId21"/>
    <p:sldId id="504" r:id="rId22"/>
    <p:sldId id="459" r:id="rId23"/>
    <p:sldId id="460" r:id="rId24"/>
    <p:sldId id="461" r:id="rId25"/>
    <p:sldId id="392" r:id="rId26"/>
    <p:sldId id="393" r:id="rId27"/>
    <p:sldId id="421" r:id="rId28"/>
    <p:sldId id="395" r:id="rId29"/>
    <p:sldId id="396" r:id="rId30"/>
    <p:sldId id="465" r:id="rId31"/>
    <p:sldId id="377" r:id="rId32"/>
    <p:sldId id="378" r:id="rId33"/>
    <p:sldId id="327" r:id="rId34"/>
    <p:sldId id="370" r:id="rId35"/>
  </p:sldIdLst>
  <p:sldSz cx="9144000" cy="6858000" type="screen4x3"/>
  <p:notesSz cx="6858000" cy="9144000"/>
  <p:defaultTextStyle>
    <a:defPPr>
      <a:defRPr lang="en-US"/>
    </a:defPPr>
    <a:lvl1pPr marL="0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88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376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05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745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2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11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801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488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3CE"/>
    <a:srgbClr val="B24004"/>
    <a:srgbClr val="D74B47"/>
    <a:srgbClr val="FC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9162" autoAdjust="0"/>
    <p:restoredTop sz="77936" autoAdjust="0"/>
  </p:normalViewPr>
  <p:slideViewPr>
    <p:cSldViewPr snapToGrid="0" snapToObjects="1">
      <p:cViewPr>
        <p:scale>
          <a:sx n="40" d="100"/>
          <a:sy n="40" d="100"/>
        </p:scale>
        <p:origin x="-2010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BAD2-2DA6-D344-AB4A-97EDF1657057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66CC1-8019-9243-889E-6A242FFB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88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376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5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745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2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1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01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488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2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zh-CN" sz="1200" baseline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79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1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61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3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3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1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6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BC3567F5-80B1-B04A-951A-A9FB3AF9B7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0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7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1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8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34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1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8" indent="0">
              <a:buNone/>
              <a:defRPr sz="2000" b="1"/>
            </a:lvl2pPr>
            <a:lvl3pPr marL="913376" indent="0">
              <a:buNone/>
              <a:defRPr sz="1800" b="1"/>
            </a:lvl3pPr>
            <a:lvl4pPr marL="1370059" indent="0">
              <a:buNone/>
              <a:defRPr sz="1600" b="1"/>
            </a:lvl4pPr>
            <a:lvl5pPr marL="1826745" indent="0">
              <a:buNone/>
              <a:defRPr sz="1600" b="1"/>
            </a:lvl5pPr>
            <a:lvl6pPr marL="2283429" indent="0">
              <a:buNone/>
              <a:defRPr sz="1600" b="1"/>
            </a:lvl6pPr>
            <a:lvl7pPr marL="2740119" indent="0">
              <a:buNone/>
              <a:defRPr sz="1600" b="1"/>
            </a:lvl7pPr>
            <a:lvl8pPr marL="3196801" indent="0">
              <a:buNone/>
              <a:defRPr sz="1600" b="1"/>
            </a:lvl8pPr>
            <a:lvl9pPr marL="36534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1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8" indent="0">
              <a:buNone/>
              <a:defRPr sz="2000" b="1"/>
            </a:lvl2pPr>
            <a:lvl3pPr marL="913376" indent="0">
              <a:buNone/>
              <a:defRPr sz="1800" b="1"/>
            </a:lvl3pPr>
            <a:lvl4pPr marL="1370059" indent="0">
              <a:buNone/>
              <a:defRPr sz="1600" b="1"/>
            </a:lvl4pPr>
            <a:lvl5pPr marL="1826745" indent="0">
              <a:buNone/>
              <a:defRPr sz="1600" b="1"/>
            </a:lvl5pPr>
            <a:lvl6pPr marL="2283429" indent="0">
              <a:buNone/>
              <a:defRPr sz="1600" b="1"/>
            </a:lvl6pPr>
            <a:lvl7pPr marL="2740119" indent="0">
              <a:buNone/>
              <a:defRPr sz="1600" b="1"/>
            </a:lvl7pPr>
            <a:lvl8pPr marL="3196801" indent="0">
              <a:buNone/>
              <a:defRPr sz="1600" b="1"/>
            </a:lvl8pPr>
            <a:lvl9pPr marL="36534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1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5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1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88" indent="0">
              <a:buNone/>
              <a:defRPr sz="1200"/>
            </a:lvl2pPr>
            <a:lvl3pPr marL="913376" indent="0">
              <a:buNone/>
              <a:defRPr sz="1000"/>
            </a:lvl3pPr>
            <a:lvl4pPr marL="1370059" indent="0">
              <a:buNone/>
              <a:defRPr sz="900"/>
            </a:lvl4pPr>
            <a:lvl5pPr marL="1826745" indent="0">
              <a:buNone/>
              <a:defRPr sz="900"/>
            </a:lvl5pPr>
            <a:lvl6pPr marL="2283429" indent="0">
              <a:buNone/>
              <a:defRPr sz="900"/>
            </a:lvl6pPr>
            <a:lvl7pPr marL="2740119" indent="0">
              <a:buNone/>
              <a:defRPr sz="900"/>
            </a:lvl7pPr>
            <a:lvl8pPr marL="3196801" indent="0">
              <a:buNone/>
              <a:defRPr sz="900"/>
            </a:lvl8pPr>
            <a:lvl9pPr marL="36534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688" indent="0">
              <a:buNone/>
              <a:defRPr sz="2800"/>
            </a:lvl2pPr>
            <a:lvl3pPr marL="913376" indent="0">
              <a:buNone/>
              <a:defRPr sz="2400"/>
            </a:lvl3pPr>
            <a:lvl4pPr marL="1370059" indent="0">
              <a:buNone/>
              <a:defRPr sz="2000"/>
            </a:lvl4pPr>
            <a:lvl5pPr marL="1826745" indent="0">
              <a:buNone/>
              <a:defRPr sz="2000"/>
            </a:lvl5pPr>
            <a:lvl6pPr marL="2283429" indent="0">
              <a:buNone/>
              <a:defRPr sz="2000"/>
            </a:lvl6pPr>
            <a:lvl7pPr marL="2740119" indent="0">
              <a:buNone/>
              <a:defRPr sz="2000"/>
            </a:lvl7pPr>
            <a:lvl8pPr marL="3196801" indent="0">
              <a:buNone/>
              <a:defRPr sz="2000"/>
            </a:lvl8pPr>
            <a:lvl9pPr marL="365348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88" indent="0">
              <a:buNone/>
              <a:defRPr sz="1200"/>
            </a:lvl2pPr>
            <a:lvl3pPr marL="913376" indent="0">
              <a:buNone/>
              <a:defRPr sz="1000"/>
            </a:lvl3pPr>
            <a:lvl4pPr marL="1370059" indent="0">
              <a:buNone/>
              <a:defRPr sz="900"/>
            </a:lvl4pPr>
            <a:lvl5pPr marL="1826745" indent="0">
              <a:buNone/>
              <a:defRPr sz="900"/>
            </a:lvl5pPr>
            <a:lvl6pPr marL="2283429" indent="0">
              <a:buNone/>
              <a:defRPr sz="900"/>
            </a:lvl6pPr>
            <a:lvl7pPr marL="2740119" indent="0">
              <a:buNone/>
              <a:defRPr sz="900"/>
            </a:lvl7pPr>
            <a:lvl8pPr marL="3196801" indent="0">
              <a:buNone/>
              <a:defRPr sz="900"/>
            </a:lvl8pPr>
            <a:lvl9pPr marL="36534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38" tIns="45668" rIns="91338" bIns="4566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38" tIns="45668" rIns="91338" bIns="4566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1411-CC3C-FA48-A8A2-5B023230D801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6"/>
            <a:ext cx="2895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37424" y="6513064"/>
            <a:ext cx="2133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r">
              <a:defRPr sz="120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BC3567F5-80B1-B04A-951A-A9FB3AF9B7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45668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515" indent="-342515" algn="l" defTabSz="45668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110" indent="-285429" algn="l" defTabSz="45668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10" indent="-228344" algn="l" defTabSz="4566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399" indent="-228344" algn="l" defTabSz="45668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086" indent="-228344" algn="l" defTabSz="45668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775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459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44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0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88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76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5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5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2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1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1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488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35.jpe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://shpc.ices.utexas.edu/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me/tblis-strasse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52" y="1896323"/>
            <a:ext cx="8844460" cy="1470025"/>
          </a:xfrm>
        </p:spPr>
        <p:txBody>
          <a:bodyPr>
            <a:noAutofit/>
          </a:bodyPr>
          <a:lstStyle/>
          <a:p>
            <a:r>
              <a:rPr lang="en-US" sz="5400" dirty="0" err="1">
                <a:latin typeface="Helvetica" pitchFamily="34" charset="0"/>
                <a:cs typeface="Helvetica" pitchFamily="34" charset="0"/>
              </a:rPr>
              <a:t>Strassen’s</a:t>
            </a:r>
            <a:r>
              <a:rPr lang="en-US" sz="5400" dirty="0">
                <a:latin typeface="Helvetica" pitchFamily="34" charset="0"/>
                <a:cs typeface="Helvetica" pitchFamily="34" charset="0"/>
              </a:rPr>
              <a:t> Algorithm for Tensor Contraction</a:t>
            </a:r>
          </a:p>
        </p:txBody>
      </p:sp>
      <p:pic>
        <p:nvPicPr>
          <p:cNvPr id="4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10" y="3492201"/>
            <a:ext cx="1366411" cy="13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Shot 2017-05-09 at 2.04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573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0223" y="4897855"/>
            <a:ext cx="8668735" cy="1752600"/>
          </a:xfrm>
          <a:prstGeom prst="rect">
            <a:avLst/>
          </a:prstGeom>
        </p:spPr>
        <p:txBody>
          <a:bodyPr vert="horz" lIns="91338" tIns="45668" rIns="91338" bIns="45668" rtlCol="0">
            <a:normAutofit/>
          </a:bodyPr>
          <a:lstStyle>
            <a:lvl1pPr marL="0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912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3824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073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764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455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466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375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287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chemeClr val="tx1"/>
                </a:solidFill>
                <a:latin typeface="Helvetica"/>
                <a:cs typeface="Helvetica"/>
              </a:rPr>
              <a:t>Jianyu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 Huang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Helvetica"/>
                <a:cs typeface="Helvetica"/>
              </a:rPr>
              <a:t>Joint work with Devin A. Matthews and Robert A. van de </a:t>
            </a:r>
            <a:r>
              <a:rPr lang="en-US" sz="2000" dirty="0" err="1" smtClean="0">
                <a:solidFill>
                  <a:schemeClr val="tx1"/>
                </a:solidFill>
                <a:latin typeface="Helvetica"/>
                <a:cs typeface="Helvetica"/>
              </a:rPr>
              <a:t>Geijn</a:t>
            </a:r>
            <a:endParaRPr lang="en-US" sz="20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Helvetica"/>
                <a:cs typeface="Helvetica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Helvetica"/>
                <a:cs typeface="Helvetica"/>
              </a:rPr>
              <a:t>University of Texas at Austin</a:t>
            </a:r>
          </a:p>
        </p:txBody>
      </p:sp>
      <p:pic>
        <p:nvPicPr>
          <p:cNvPr id="3" name="Picture 2" descr="Screen Shot 2017-08-02 at 4.23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73" y="700193"/>
            <a:ext cx="3933260" cy="1026795"/>
          </a:xfrm>
          <a:prstGeom prst="rect">
            <a:avLst/>
          </a:prstGeom>
        </p:spPr>
      </p:pic>
      <p:pic>
        <p:nvPicPr>
          <p:cNvPr id="9" name="Picture 8" descr="Screen Shot 2017-04-20 at 4.30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8" y="693607"/>
            <a:ext cx="3179674" cy="10547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05771" y="6128022"/>
            <a:ext cx="5520642" cy="707848"/>
          </a:xfrm>
          <a:prstGeom prst="rect">
            <a:avLst/>
          </a:prstGeom>
        </p:spPr>
        <p:txBody>
          <a:bodyPr wrap="square" lIns="91401" tIns="45701" rIns="91401" bIns="45701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September 18-19, 2017</a:t>
            </a:r>
            <a:endParaRPr lang="en-US" sz="2000" dirty="0">
              <a:solidFill>
                <a:srgbClr val="0000FF"/>
              </a:solidFill>
              <a:latin typeface="Helvetica"/>
              <a:cs typeface="Helvetica"/>
            </a:endParaRPr>
          </a:p>
          <a:p>
            <a:pPr algn="ctr"/>
            <a:r>
              <a:rPr lang="en-US" sz="2000" dirty="0" smtClean="0">
                <a:solidFill>
                  <a:srgbClr val="0000FF"/>
                </a:solidFill>
                <a:latin typeface="Helvetica"/>
                <a:cs typeface="Helvetica"/>
              </a:rPr>
              <a:t>BLIS Retreat 2017</a:t>
            </a:r>
            <a:endParaRPr lang="en-US" sz="2000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355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pic>
        <p:nvPicPr>
          <p:cNvPr id="12" name="Picture 11" descr="Screen Shot 2017-08-16 at 8.42.1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11"/>
          <a:stretch/>
        </p:blipFill>
        <p:spPr>
          <a:xfrm>
            <a:off x="842400" y="1261641"/>
            <a:ext cx="3644939" cy="5596365"/>
          </a:xfrm>
          <a:prstGeom prst="rect">
            <a:avLst/>
          </a:prstGeom>
        </p:spPr>
      </p:pic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"/>
    </mc:Choice>
    <mc:Fallback xmlns="">
      <p:transition spd="slow" advTm="1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4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9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7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085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04622" y="4072081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564" y="2725163"/>
            <a:ext cx="93283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Tensor Contraction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1087" y="4316613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TBLIS!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1 at 3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0" y="583558"/>
            <a:ext cx="8225859" cy="6081720"/>
          </a:xfrm>
          <a:prstGeom prst="rect">
            <a:avLst/>
          </a:prstGeom>
        </p:spPr>
      </p:pic>
      <p:pic>
        <p:nvPicPr>
          <p:cNvPr id="4" name="Picture 3" descr="Screen Shot 2017-06-26 at 4.24.3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"/>
          <a:stretch/>
        </p:blipFill>
        <p:spPr>
          <a:xfrm>
            <a:off x="4498588" y="36499"/>
            <a:ext cx="4631765" cy="465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0057" y="15285"/>
            <a:ext cx="1435877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="1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b="1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endParaRPr lang="en-US" sz="1700" b="1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53350" y="1977254"/>
            <a:ext cx="982382" cy="1590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27584" y="316179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29607" y="503588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3300" dirty="0" smtClean="0">
                <a:solidFill>
                  <a:srgbClr val="FF0000"/>
                </a:solidFill>
                <a:latin typeface="Helvetica"/>
                <a:cs typeface="Helvetica"/>
              </a:rPr>
              <a:t>Algorithm </a:t>
            </a:r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for Tensor Contraction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1087" y="4316613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TBLIS!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1087" y="4316613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TBLIS!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13" name="Picture 12" descr="Screen Shot 2017-08-02 at 4.23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4" y="5114873"/>
            <a:ext cx="3933260" cy="1026795"/>
          </a:xfrm>
          <a:prstGeom prst="rect">
            <a:avLst/>
          </a:prstGeom>
        </p:spPr>
      </p:pic>
      <p:pic>
        <p:nvPicPr>
          <p:cNvPr id="14" name="Picture 13" descr="Screen Shot 2017-04-20 at 4.30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8" y="5122401"/>
            <a:ext cx="3179674" cy="1054759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Box 406"/>
          <p:cNvSpPr txBox="1">
            <a:spLocks noChangeArrowheads="1"/>
          </p:cNvSpPr>
          <p:nvPr/>
        </p:nvSpPr>
        <p:spPr bwMode="auto">
          <a:xfrm>
            <a:off x="-451552" y="586086"/>
            <a:ext cx="6725494" cy="365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Tensor</a:t>
            </a:r>
            <a:r>
              <a:rPr lang="en-US" sz="2000" dirty="0"/>
              <a:t>:            ,</a:t>
            </a:r>
          </a:p>
          <a:p>
            <a:r>
              <a:rPr lang="en-US" sz="2000" dirty="0"/>
              <a:t>with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“d” dimension is stride-1, other dimensions have increasing strides (8, 16).</a:t>
            </a:r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071293" y="224586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6221892" y="2234766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87203"/>
              </p:ext>
            </p:extLst>
          </p:nvPr>
        </p:nvGraphicFramePr>
        <p:xfrm>
          <a:off x="6303145" y="2236080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6434269" y="278674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45860" y="259941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64935" y="241526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407718" y="224903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584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8649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967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1579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38043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6221892" y="154742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6281"/>
              </p:ext>
            </p:extLst>
          </p:nvPr>
        </p:nvGraphicFramePr>
        <p:xfrm>
          <a:off x="6333301" y="1542952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434269" y="2099398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5860" y="1912073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64935" y="1727923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407718" y="156169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64584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649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71293" y="155851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2967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1579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738043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21892" y="2287358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867539" y="154295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009434" y="203682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6009451" y="184607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14624" y="204086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827376" y="210301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91694" y="197188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917779" y="173866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26682" y="216365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6611742" y="198524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6859282" y="1792695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7039069" y="161532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" name="Picture 310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1867219" y="1307969"/>
            <a:ext cx="528741" cy="307018"/>
          </a:xfrm>
          <a:prstGeom prst="rect">
            <a:avLst/>
          </a:prstGeom>
        </p:spPr>
      </p:pic>
      <p:pic>
        <p:nvPicPr>
          <p:cNvPr id="312" name="Picture 311" descr="Screen Shot 2017-07-05 at 7.42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"/>
          <a:stretch/>
        </p:blipFill>
        <p:spPr>
          <a:xfrm>
            <a:off x="716029" y="1696647"/>
            <a:ext cx="2213290" cy="250697"/>
          </a:xfrm>
          <a:prstGeom prst="rect">
            <a:avLst/>
          </a:prstGeom>
        </p:spPr>
      </p:pic>
      <p:sp>
        <p:nvSpPr>
          <p:cNvPr id="313" name="Rectangle 312"/>
          <p:cNvSpPr/>
          <p:nvPr/>
        </p:nvSpPr>
        <p:spPr>
          <a:xfrm>
            <a:off x="2635725" y="1243259"/>
            <a:ext cx="743566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8x2x4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7" name="Picture 316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7039069" y="1162517"/>
            <a:ext cx="528741" cy="307018"/>
          </a:xfrm>
          <a:prstGeom prst="rect">
            <a:avLst/>
          </a:prstGeom>
        </p:spPr>
      </p:pic>
      <p:sp>
        <p:nvSpPr>
          <p:cNvPr id="319" name="Title 1"/>
          <p:cNvSpPr>
            <a:spLocks noGrp="1"/>
          </p:cNvSpPr>
          <p:nvPr>
            <p:ph type="title"/>
          </p:nvPr>
        </p:nvSpPr>
        <p:spPr>
          <a:xfrm>
            <a:off x="94323" y="138558"/>
            <a:ext cx="907943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/>
                <a:cs typeface="Helvetica"/>
              </a:rPr>
              <a:t>Tensors As Matrices: Block-Scatter-Matrix View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0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Box 406"/>
          <p:cNvSpPr txBox="1">
            <a:spLocks noChangeArrowheads="1"/>
          </p:cNvSpPr>
          <p:nvPr/>
        </p:nvSpPr>
        <p:spPr bwMode="auto">
          <a:xfrm>
            <a:off x="-451552" y="586086"/>
            <a:ext cx="6725494" cy="757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Tensor</a:t>
            </a:r>
            <a:r>
              <a:rPr lang="en-US" sz="2000" dirty="0"/>
              <a:t>:            ,</a:t>
            </a:r>
          </a:p>
          <a:p>
            <a:r>
              <a:rPr lang="en-US" sz="2000" dirty="0"/>
              <a:t>with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“d” dimension is stride-1, other dimensions have increasing strides (8, 16).</a:t>
            </a:r>
          </a:p>
          <a:p>
            <a:endParaRPr lang="en-US" sz="2000" dirty="0"/>
          </a:p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Matrix</a:t>
            </a:r>
            <a:r>
              <a:rPr lang="en-US" sz="2000" dirty="0"/>
              <a:t>:                 ,</a:t>
            </a:r>
          </a:p>
          <a:p>
            <a:r>
              <a:rPr lang="en-US" sz="2000" dirty="0"/>
              <a:t>with                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Column “ac” dimension has stride of “c” (8x2=16).</a:t>
            </a:r>
          </a:p>
          <a:p>
            <a:r>
              <a:rPr lang="en-US" sz="2000" dirty="0"/>
              <a:t>Row “d” dimension has is stirde-1. (i.e. A is row-major.)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            ,               store offset for each position in rows or columns: </a:t>
            </a:r>
          </a:p>
          <a:p>
            <a:endParaRPr lang="en-US" sz="2000" dirty="0"/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         ,           store stride for each block or zero for irregular blocks: </a:t>
            </a:r>
          </a:p>
          <a:p>
            <a:r>
              <a:rPr lang="en-US" sz="2000" dirty="0"/>
              <a:t>      - vector load/store instructions for stride-1 index</a:t>
            </a:r>
          </a:p>
          <a:p>
            <a:r>
              <a:rPr lang="en-US" sz="2000" dirty="0"/>
              <a:t>      - vector gather/scatter instructions for stride-n index.</a:t>
            </a:r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071293" y="224586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6221892" y="2234766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87203"/>
              </p:ext>
            </p:extLst>
          </p:nvPr>
        </p:nvGraphicFramePr>
        <p:xfrm>
          <a:off x="6303145" y="2236080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6434269" y="278674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45860" y="259941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64935" y="241526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407718" y="224903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584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8649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967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1579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38043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6221892" y="154742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6281"/>
              </p:ext>
            </p:extLst>
          </p:nvPr>
        </p:nvGraphicFramePr>
        <p:xfrm>
          <a:off x="6333301" y="1542952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42025"/>
              </p:ext>
            </p:extLst>
          </p:nvPr>
        </p:nvGraphicFramePr>
        <p:xfrm>
          <a:off x="6717280" y="4367376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434269" y="2099398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5860" y="1912073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64935" y="1727923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407718" y="156169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64584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649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71293" y="155851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2967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1579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738043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21892" y="2287358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867539" y="154295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009434" y="203682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6009451" y="184607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14624" y="204086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827376" y="210301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91694" y="197188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917779" y="173866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6052292" y="3792070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055749" y="3794980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784975" y="3840271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32819" y="3743474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32" name="Left Bracket 131"/>
          <p:cNvSpPr/>
          <p:nvPr/>
        </p:nvSpPr>
        <p:spPr>
          <a:xfrm rot="5400000">
            <a:off x="7125237" y="3895125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3" name="Left Bracket 132"/>
          <p:cNvSpPr/>
          <p:nvPr/>
        </p:nvSpPr>
        <p:spPr>
          <a:xfrm rot="5400000">
            <a:off x="8007189" y="3895125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6314521" y="396154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347851" y="4100710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52671"/>
              </p:ext>
            </p:extLst>
          </p:nvPr>
        </p:nvGraphicFramePr>
        <p:xfrm>
          <a:off x="6727065" y="3998064"/>
          <a:ext cx="1695386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167174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9" name="Left Bracket 138"/>
          <p:cNvSpPr/>
          <p:nvPr/>
        </p:nvSpPr>
        <p:spPr>
          <a:xfrm>
            <a:off x="6633474" y="4386713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0" name="Left Bracket 139"/>
          <p:cNvSpPr/>
          <p:nvPr/>
        </p:nvSpPr>
        <p:spPr>
          <a:xfrm>
            <a:off x="6633474" y="532217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98276" y="4726833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310761" y="5616896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9472"/>
              </p:ext>
            </p:extLst>
          </p:nvPr>
        </p:nvGraphicFramePr>
        <p:xfrm>
          <a:off x="6079943" y="4370648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5872704" y="4219158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baseline="-25000" dirty="0">
                <a:latin typeface="Apple Chancery"/>
                <a:cs typeface="Apple Chancery"/>
              </a:rPr>
              <a:t> </a:t>
            </a:r>
            <a:endParaRPr lang="en-US" sz="1000" b="1" i="1" baseline="-25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6245934" y="421874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78" name="Rectangle 177"/>
          <p:cNvSpPr/>
          <p:nvPr/>
        </p:nvSpPr>
        <p:spPr>
          <a:xfrm>
            <a:off x="6714687" y="4372448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76301" y="4097658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020611" y="4097600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26682" y="216365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6611742" y="198524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6859282" y="1792695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7039069" y="161532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6772902" y="4515982"/>
            <a:ext cx="1667682" cy="930904"/>
            <a:chOff x="3827720" y="5070440"/>
            <a:chExt cx="1667682" cy="930904"/>
          </a:xfrm>
        </p:grpSpPr>
        <p:cxnSp>
          <p:nvCxnSpPr>
            <p:cNvPr id="352" name="Straight Arrow Connector 35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>
            <a:off x="6785555" y="4747664"/>
            <a:ext cx="1667682" cy="930904"/>
            <a:chOff x="3827720" y="5070440"/>
            <a:chExt cx="1667682" cy="930904"/>
          </a:xfrm>
        </p:grpSpPr>
        <p:cxnSp>
          <p:nvCxnSpPr>
            <p:cNvPr id="358" name="Straight Arrow Connector 357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1" name="Group 360"/>
          <p:cNvGrpSpPr/>
          <p:nvPr/>
        </p:nvGrpSpPr>
        <p:grpSpPr>
          <a:xfrm>
            <a:off x="6791709" y="4979501"/>
            <a:ext cx="1667682" cy="930904"/>
            <a:chOff x="3827720" y="5070440"/>
            <a:chExt cx="1667682" cy="930904"/>
          </a:xfrm>
        </p:grpSpPr>
        <p:cxnSp>
          <p:nvCxnSpPr>
            <p:cNvPr id="362" name="Straight Arrow Connector 36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6785555" y="5199886"/>
            <a:ext cx="1667682" cy="930904"/>
            <a:chOff x="3827720" y="5070440"/>
            <a:chExt cx="1667682" cy="930904"/>
          </a:xfrm>
        </p:grpSpPr>
        <p:cxnSp>
          <p:nvCxnSpPr>
            <p:cNvPr id="366" name="Straight Arrow Connector 365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" name="Picture 310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1867219" y="1307969"/>
            <a:ext cx="528741" cy="307018"/>
          </a:xfrm>
          <a:prstGeom prst="rect">
            <a:avLst/>
          </a:prstGeom>
        </p:spPr>
      </p:pic>
      <p:pic>
        <p:nvPicPr>
          <p:cNvPr id="312" name="Picture 311" descr="Screen Shot 2017-07-05 at 7.42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"/>
          <a:stretch/>
        </p:blipFill>
        <p:spPr>
          <a:xfrm>
            <a:off x="716029" y="1696647"/>
            <a:ext cx="2213290" cy="250697"/>
          </a:xfrm>
          <a:prstGeom prst="rect">
            <a:avLst/>
          </a:prstGeom>
        </p:spPr>
      </p:pic>
      <p:sp>
        <p:nvSpPr>
          <p:cNvPr id="313" name="Rectangle 312"/>
          <p:cNvSpPr/>
          <p:nvPr/>
        </p:nvSpPr>
        <p:spPr>
          <a:xfrm>
            <a:off x="2635725" y="1243259"/>
            <a:ext cx="743566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8x2x4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4" name="Picture 313" descr="Screen Shot 2017-07-05 at 7.42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6"/>
          <a:stretch/>
        </p:blipFill>
        <p:spPr>
          <a:xfrm>
            <a:off x="1746888" y="2929373"/>
            <a:ext cx="842285" cy="322069"/>
          </a:xfrm>
          <a:prstGeom prst="rect">
            <a:avLst/>
          </a:prstGeom>
        </p:spPr>
      </p:pic>
      <p:pic>
        <p:nvPicPr>
          <p:cNvPr id="315" name="Picture 314" descr="Screen Shot 2017-07-05 at 7.42.39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33"/>
          <a:stretch/>
        </p:blipFill>
        <p:spPr>
          <a:xfrm>
            <a:off x="659585" y="3338784"/>
            <a:ext cx="3195009" cy="261403"/>
          </a:xfrm>
          <a:prstGeom prst="rect">
            <a:avLst/>
          </a:prstGeom>
        </p:spPr>
      </p:pic>
      <p:sp>
        <p:nvSpPr>
          <p:cNvPr id="316" name="Rectangle 315"/>
          <p:cNvSpPr/>
          <p:nvPr/>
        </p:nvSpPr>
        <p:spPr>
          <a:xfrm>
            <a:off x="2730614" y="2883804"/>
            <a:ext cx="521400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8x8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7" name="Picture 316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7039069" y="1162517"/>
            <a:ext cx="528741" cy="307018"/>
          </a:xfrm>
          <a:prstGeom prst="rect">
            <a:avLst/>
          </a:prstGeom>
        </p:spPr>
      </p:pic>
      <p:pic>
        <p:nvPicPr>
          <p:cNvPr id="318" name="Picture 317" descr="Screen Shot 2017-07-05 at 7.42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6"/>
          <a:stretch/>
        </p:blipFill>
        <p:spPr>
          <a:xfrm>
            <a:off x="7248727" y="3636399"/>
            <a:ext cx="842285" cy="322069"/>
          </a:xfrm>
          <a:prstGeom prst="rect">
            <a:avLst/>
          </a:prstGeom>
        </p:spPr>
      </p:pic>
      <p:sp>
        <p:nvSpPr>
          <p:cNvPr id="319" name="Title 1"/>
          <p:cNvSpPr>
            <a:spLocks noGrp="1"/>
          </p:cNvSpPr>
          <p:nvPr>
            <p:ph type="title"/>
          </p:nvPr>
        </p:nvSpPr>
        <p:spPr>
          <a:xfrm>
            <a:off x="94323" y="138558"/>
            <a:ext cx="907943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/>
                <a:cs typeface="Helvetica"/>
              </a:rPr>
              <a:t>Tensors As Matrices: Block-Scatter-Matrix View</a:t>
            </a:r>
          </a:p>
        </p:txBody>
      </p:sp>
      <p:pic>
        <p:nvPicPr>
          <p:cNvPr id="353" name="Picture 352" descr="Screen Shot 2017-07-05 at 8.47.20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"/>
          <a:stretch/>
        </p:blipFill>
        <p:spPr>
          <a:xfrm>
            <a:off x="453624" y="4259356"/>
            <a:ext cx="741417" cy="276531"/>
          </a:xfrm>
          <a:prstGeom prst="rect">
            <a:avLst/>
          </a:prstGeom>
        </p:spPr>
      </p:pic>
      <p:pic>
        <p:nvPicPr>
          <p:cNvPr id="354" name="Picture 353" descr="Screen Shot 2017-07-05 at 8.47.23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6429"/>
          <a:stretch/>
        </p:blipFill>
        <p:spPr>
          <a:xfrm>
            <a:off x="1354911" y="4275407"/>
            <a:ext cx="725237" cy="284266"/>
          </a:xfrm>
          <a:prstGeom prst="rect">
            <a:avLst/>
          </a:prstGeom>
        </p:spPr>
      </p:pic>
      <p:pic>
        <p:nvPicPr>
          <p:cNvPr id="369" name="Picture 368" descr="Screen Shot 2017-07-05 at 8.47.27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9"/>
          <a:stretch/>
        </p:blipFill>
        <p:spPr>
          <a:xfrm>
            <a:off x="552721" y="5163058"/>
            <a:ext cx="490008" cy="249597"/>
          </a:xfrm>
          <a:prstGeom prst="rect">
            <a:avLst/>
          </a:prstGeom>
        </p:spPr>
      </p:pic>
      <p:pic>
        <p:nvPicPr>
          <p:cNvPr id="370" name="Picture 369" descr="Screen Shot 2017-07-05 at 8.47.3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2" y="5154185"/>
            <a:ext cx="523801" cy="267174"/>
          </a:xfrm>
          <a:prstGeom prst="rect">
            <a:avLst/>
          </a:prstGeom>
        </p:spPr>
      </p:pic>
      <p:pic>
        <p:nvPicPr>
          <p:cNvPr id="371" name="Picture 370" descr="Screen Shot 2017-07-05 at 8.47.35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7" y="4819803"/>
            <a:ext cx="3436583" cy="296527"/>
          </a:xfrm>
          <a:prstGeom prst="rect">
            <a:avLst/>
          </a:prstGeom>
        </p:spPr>
      </p:pic>
      <p:sp>
        <p:nvSpPr>
          <p:cNvPr id="372" name="Rectangle 371"/>
          <p:cNvSpPr/>
          <p:nvPr/>
        </p:nvSpPr>
        <p:spPr>
          <a:xfrm>
            <a:off x="2395960" y="4471838"/>
            <a:ext cx="2146068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Scatter-Matrix Vector</a:t>
            </a: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2407042" y="5366481"/>
            <a:ext cx="2735411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Block-Scatter-Matrix Vector</a:t>
            </a: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0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952078" y="3990367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953298" y="5043638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79096" y="5063891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7" grpId="0"/>
      <p:bldP spid="138" grpId="0"/>
      <p:bldP spid="139" grpId="0" animBg="1"/>
      <p:bldP spid="140" grpId="0" animBg="1"/>
      <p:bldP spid="141" grpId="0"/>
      <p:bldP spid="142" grpId="0"/>
      <p:bldP spid="144" grpId="0"/>
      <p:bldP spid="145" grpId="0"/>
      <p:bldP spid="135" grpId="0"/>
      <p:bldP spid="134" grpId="0"/>
      <p:bldP spid="372" grpId="0"/>
      <p:bldP spid="373" grpId="0"/>
      <p:bldP spid="3" grpId="0" animBg="1"/>
      <p:bldP spid="106" grpId="0" animBg="1"/>
      <p:bldP spid="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91" y="33508"/>
            <a:ext cx="9597501" cy="721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3901" y="-16994"/>
            <a:ext cx="9737911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Marry </a:t>
            </a:r>
            <a:r>
              <a:rPr lang="en-US" sz="3600" dirty="0" err="1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Strassen</a:t>
            </a:r>
            <a:r>
              <a:rPr lang="en-US" sz="3600" dirty="0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 with Tensor Contraction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3748" y="1773323"/>
            <a:ext cx="2801586" cy="386039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pic>
        <p:nvPicPr>
          <p:cNvPr id="8" name="Picture 7" descr="Screen Shot 2017-05-09 at 10.43.1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6556" r="2549" b="5046"/>
          <a:stretch/>
        </p:blipFill>
        <p:spPr>
          <a:xfrm>
            <a:off x="69956" y="945373"/>
            <a:ext cx="2614669" cy="814123"/>
          </a:xfrm>
          <a:prstGeom prst="rect">
            <a:avLst/>
          </a:prstGeom>
        </p:spPr>
      </p:pic>
      <p:pic>
        <p:nvPicPr>
          <p:cNvPr id="9" name="Picture 8" descr="Screen Shot 2017-06-26 at 4.24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67" y="2047741"/>
            <a:ext cx="5428147" cy="589754"/>
          </a:xfrm>
          <a:prstGeom prst="rect">
            <a:avLst/>
          </a:prstGeom>
        </p:spPr>
      </p:pic>
      <p:pic>
        <p:nvPicPr>
          <p:cNvPr id="10" name="Picture 9" descr="Screen Shot 2017-06-26 at 5.37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84" y="972908"/>
            <a:ext cx="3194416" cy="960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7688" y="-66061"/>
            <a:ext cx="936796" cy="1132726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80" y="4902666"/>
            <a:ext cx="186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O(n</a:t>
            </a:r>
            <a:r>
              <a:rPr lang="en-US" b="1" baseline="30000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3</a:t>
            </a:r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) → O(n</a:t>
            </a:r>
            <a:r>
              <a:rPr lang="en-US" b="1" baseline="30000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2.8</a:t>
            </a:r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)</a:t>
            </a:r>
            <a:endParaRPr lang="en-US" b="1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619" y="4176511"/>
            <a:ext cx="243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Practical Speedup?</a:t>
            </a:r>
            <a:endParaRPr lang="en-US" b="1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flipV="1">
            <a:off x="4213230" y="222428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3363829" y="221318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/>
        </p:nvCxnSpPr>
        <p:spPr>
          <a:xfrm flipH="1">
            <a:off x="4234008" y="2205579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441523"/>
              </p:ext>
            </p:extLst>
          </p:nvPr>
        </p:nvGraphicFramePr>
        <p:xfrm>
          <a:off x="3431318" y="2218143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3576202" y="2765166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7797" y="2577841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06871" y="2393691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49655" y="2227459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87780" y="220873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06855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438655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657730" y="220873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879980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3363829" y="1525851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48602"/>
              </p:ext>
            </p:extLst>
          </p:nvPr>
        </p:nvGraphicFramePr>
        <p:xfrm>
          <a:off x="3475238" y="1521376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85751"/>
              </p:ext>
            </p:extLst>
          </p:nvPr>
        </p:nvGraphicFramePr>
        <p:xfrm>
          <a:off x="6304871" y="1525843"/>
          <a:ext cx="1746528" cy="1846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2679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38397"/>
              </p:ext>
            </p:extLst>
          </p:nvPr>
        </p:nvGraphicFramePr>
        <p:xfrm>
          <a:off x="3757153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48367"/>
              </p:ext>
            </p:extLst>
          </p:nvPr>
        </p:nvGraphicFramePr>
        <p:xfrm>
          <a:off x="1161721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75033"/>
              </p:ext>
            </p:extLst>
          </p:nvPr>
        </p:nvGraphicFramePr>
        <p:xfrm>
          <a:off x="6315361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576202" y="207782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87797" y="189049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6871" y="170634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49655" y="154011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787780" y="152139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06855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13230" y="153694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438655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657730" y="152139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79980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63829" y="2265782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009476" y="152137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>
            <a:off x="402100" y="2229579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3267"/>
              </p:ext>
            </p:extLst>
          </p:nvPr>
        </p:nvGraphicFramePr>
        <p:xfrm>
          <a:off x="513509" y="2225107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>
            <a:off x="614473" y="2781554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6068" y="2594229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45143" y="2410079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87926" y="2243847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26051" y="222512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045126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51501" y="224067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476926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696001" y="222512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18251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rallelogram 65"/>
          <p:cNvSpPr/>
          <p:nvPr/>
        </p:nvSpPr>
        <p:spPr>
          <a:xfrm>
            <a:off x="402100" y="1542234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3531"/>
              </p:ext>
            </p:extLst>
          </p:nvPr>
        </p:nvGraphicFramePr>
        <p:xfrm>
          <a:off x="513509" y="1537763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8" name="Straight Connector 67"/>
          <p:cNvCxnSpPr/>
          <p:nvPr/>
        </p:nvCxnSpPr>
        <p:spPr>
          <a:xfrm>
            <a:off x="614473" y="2094210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26068" y="1906885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45143" y="1722735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87926" y="1556503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26051" y="153777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45126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251501" y="155332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476926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696001" y="153777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918251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02100" y="2282170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045276" y="1537770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53660" y="196647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253675" y="1775713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258848" y="197050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952" y="2021005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35918" y="1918993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2003" y="1668299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3215170" y="1992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3215187" y="180211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20360" y="199690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33108" y="205904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97430" y="192791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123515" y="169469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911530" y="259901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914988" y="2601938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717819" y="2653546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992058" y="2550432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7095432" y="370527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7098895" y="3708195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901726" y="3759806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175965" y="3656682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4583570" y="3697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587027" y="3700776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316253" y="3746067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664097" y="364927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571943" y="3697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575406" y="3700776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304632" y="3746067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652476" y="364927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326245" y="101676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abc</a:t>
            </a:r>
            <a:endParaRPr lang="en-US" i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4341944" y="102725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dca</a:t>
            </a:r>
            <a:endParaRPr lang="en-US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6849009" y="102725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db</a:t>
            </a:r>
            <a:endParaRPr lang="en-US" i="1" dirty="0"/>
          </a:p>
        </p:txBody>
      </p:sp>
      <p:sp>
        <p:nvSpPr>
          <p:cNvPr id="7" name="Left Bracket 6"/>
          <p:cNvSpPr/>
          <p:nvPr/>
        </p:nvSpPr>
        <p:spPr>
          <a:xfrm>
            <a:off x="1096341" y="443100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92" name="Left Bracket 91"/>
          <p:cNvSpPr/>
          <p:nvPr/>
        </p:nvSpPr>
        <p:spPr>
          <a:xfrm>
            <a:off x="1096341" y="5366449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93" name="Left Bracket 92"/>
          <p:cNvSpPr/>
          <p:nvPr/>
        </p:nvSpPr>
        <p:spPr>
          <a:xfrm rot="5400000">
            <a:off x="1573425" y="3948332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07" name="Left Bracket 106"/>
          <p:cNvSpPr/>
          <p:nvPr/>
        </p:nvSpPr>
        <p:spPr>
          <a:xfrm rot="5400000">
            <a:off x="2455377" y="3948332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9329" y="4771111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468798" y="415081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324488" y="4150859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6265"/>
              </p:ext>
            </p:extLst>
          </p:nvPr>
        </p:nvGraphicFramePr>
        <p:xfrm>
          <a:off x="542810" y="4414934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61005"/>
              </p:ext>
            </p:extLst>
          </p:nvPr>
        </p:nvGraphicFramePr>
        <p:xfrm>
          <a:off x="1164221" y="4038514"/>
          <a:ext cx="1746528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2" name="Left Bracket 131"/>
          <p:cNvSpPr/>
          <p:nvPr/>
        </p:nvSpPr>
        <p:spPr>
          <a:xfrm rot="5400000">
            <a:off x="4165114" y="3941589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3" name="Left Bracket 132"/>
          <p:cNvSpPr/>
          <p:nvPr/>
        </p:nvSpPr>
        <p:spPr>
          <a:xfrm rot="5400000">
            <a:off x="5047066" y="3941589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3354394" y="400800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3387724" y="4147170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7901"/>
              </p:ext>
            </p:extLst>
          </p:nvPr>
        </p:nvGraphicFramePr>
        <p:xfrm>
          <a:off x="3766942" y="4044528"/>
          <a:ext cx="1695386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167174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9" name="Left Bracket 138"/>
          <p:cNvSpPr/>
          <p:nvPr/>
        </p:nvSpPr>
        <p:spPr>
          <a:xfrm>
            <a:off x="3673351" y="4433177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0" name="Left Bracket 139"/>
          <p:cNvSpPr/>
          <p:nvPr/>
        </p:nvSpPr>
        <p:spPr>
          <a:xfrm>
            <a:off x="3673351" y="5368637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839329" y="5661180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38153" y="4773299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350638" y="5663356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661165"/>
              </p:ext>
            </p:extLst>
          </p:nvPr>
        </p:nvGraphicFramePr>
        <p:xfrm>
          <a:off x="3119820" y="4417112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2912581" y="426562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baseline="-25000" dirty="0">
                <a:latin typeface="Apple Chancery"/>
                <a:cs typeface="Apple Chancery"/>
              </a:rPr>
              <a:t> </a:t>
            </a:r>
            <a:endParaRPr lang="en-US" sz="1000" b="1" i="1" baseline="-25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285811" y="426520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46" name="Left Bracket 145"/>
          <p:cNvSpPr/>
          <p:nvPr/>
        </p:nvSpPr>
        <p:spPr>
          <a:xfrm rot="5400000">
            <a:off x="6727042" y="3938281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5400000">
            <a:off x="7608994" y="3938281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6628728" y="414076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484420" y="4140809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graphicFrame>
        <p:nvGraphicFramePr>
          <p:cNvPr id="152" name="Table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11399"/>
              </p:ext>
            </p:extLst>
          </p:nvPr>
        </p:nvGraphicFramePr>
        <p:xfrm>
          <a:off x="6323881" y="4019965"/>
          <a:ext cx="1746528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53" name="Left Bracket 152"/>
          <p:cNvSpPr/>
          <p:nvPr/>
        </p:nvSpPr>
        <p:spPr>
          <a:xfrm>
            <a:off x="6241597" y="4429864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54" name="Left Bracket 153"/>
          <p:cNvSpPr/>
          <p:nvPr/>
        </p:nvSpPr>
        <p:spPr>
          <a:xfrm>
            <a:off x="6241597" y="536532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6022255" y="4769984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21378" y="5660054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557239"/>
              </p:ext>
            </p:extLst>
          </p:nvPr>
        </p:nvGraphicFramePr>
        <p:xfrm>
          <a:off x="5688066" y="4413804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176" name="Straight Connector 175"/>
          <p:cNvCxnSpPr/>
          <p:nvPr/>
        </p:nvCxnSpPr>
        <p:spPr>
          <a:xfrm flipH="1">
            <a:off x="1276300" y="2298968"/>
            <a:ext cx="758697" cy="64904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4242087" y="1522074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1284605" y="1534191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306272" y="1525850"/>
            <a:ext cx="1751415" cy="1847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1276287" y="2279217"/>
            <a:ext cx="10667" cy="65472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4230818" y="2276056"/>
            <a:ext cx="10667" cy="65472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3374504" y="2557745"/>
            <a:ext cx="1780418" cy="1292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2185655" y="1847545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147928" y="1843266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/>
        </p:nvSpPr>
        <p:spPr>
          <a:xfrm>
            <a:off x="6307247" y="4413695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754564" y="4418913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164237" y="4413843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413080" y="2560861"/>
            <a:ext cx="1780418" cy="1292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916178" y="414412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60488" y="414406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96861" y="396592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30192" y="4105094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355041" y="4223536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728272" y="422312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941761" y="393689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5975092" y="4076069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5499944" y="419450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baseline="-25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5873181" y="419408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grpSp>
        <p:nvGrpSpPr>
          <p:cNvPr id="215" name="Group 214"/>
          <p:cNvGrpSpPr/>
          <p:nvPr/>
        </p:nvGrpSpPr>
        <p:grpSpPr>
          <a:xfrm>
            <a:off x="7182513" y="1528731"/>
            <a:ext cx="0" cy="1853341"/>
            <a:chOff x="8807016" y="4208463"/>
            <a:chExt cx="0" cy="1853341"/>
          </a:xfrm>
        </p:grpSpPr>
        <p:cxnSp>
          <p:nvCxnSpPr>
            <p:cNvPr id="216" name="Straight Connector 215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6319061" y="2444619"/>
            <a:ext cx="1746528" cy="0"/>
            <a:chOff x="9167154" y="4624144"/>
            <a:chExt cx="1746528" cy="0"/>
          </a:xfrm>
        </p:grpSpPr>
        <p:cxnSp>
          <p:nvCxnSpPr>
            <p:cNvPr id="219" name="Straight Connector 218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7185756" y="4417000"/>
            <a:ext cx="0" cy="1853341"/>
            <a:chOff x="8807016" y="4208463"/>
            <a:chExt cx="0" cy="1853341"/>
          </a:xfrm>
        </p:grpSpPr>
        <p:cxnSp>
          <p:nvCxnSpPr>
            <p:cNvPr id="228" name="Straight Connector 227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6322301" y="5332888"/>
            <a:ext cx="1746528" cy="0"/>
            <a:chOff x="9167154" y="4624144"/>
            <a:chExt cx="1746528" cy="0"/>
          </a:xfrm>
        </p:grpSpPr>
        <p:cxnSp>
          <p:nvCxnSpPr>
            <p:cNvPr id="231" name="Straight Connector 230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4627670" y="4418919"/>
            <a:ext cx="0" cy="1853341"/>
            <a:chOff x="8807016" y="4208463"/>
            <a:chExt cx="0" cy="1853341"/>
          </a:xfrm>
        </p:grpSpPr>
        <p:cxnSp>
          <p:nvCxnSpPr>
            <p:cNvPr id="234" name="Straight Connector 233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3764214" y="5334807"/>
            <a:ext cx="1746528" cy="0"/>
            <a:chOff x="9167154" y="4624144"/>
            <a:chExt cx="1746528" cy="0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2034980" y="4418919"/>
            <a:ext cx="0" cy="1853341"/>
            <a:chOff x="8807016" y="4208463"/>
            <a:chExt cx="0" cy="1853341"/>
          </a:xfrm>
        </p:grpSpPr>
        <p:cxnSp>
          <p:nvCxnSpPr>
            <p:cNvPr id="240" name="Straight Connector 239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/>
        </p:nvGrpSpPr>
        <p:grpSpPr>
          <a:xfrm>
            <a:off x="1171524" y="5334807"/>
            <a:ext cx="1746528" cy="0"/>
            <a:chOff x="9167154" y="4624144"/>
            <a:chExt cx="1746528" cy="0"/>
          </a:xfrm>
        </p:grpSpPr>
        <p:cxnSp>
          <p:nvCxnSpPr>
            <p:cNvPr id="243" name="Straight Connector 242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/>
          <p:cNvSpPr txBox="1"/>
          <p:nvPr/>
        </p:nvSpPr>
        <p:spPr>
          <a:xfrm>
            <a:off x="1388236" y="789083"/>
            <a:ext cx="6766789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C                      +=                   A                 ×                  B 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459956" y="3328520"/>
            <a:ext cx="6766789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smtClean="0">
                <a:latin typeface="Times"/>
                <a:cs typeface="Times"/>
              </a:rPr>
              <a:t>C                      +=                       A                 ×                      B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181" name="Title 1"/>
          <p:cNvSpPr>
            <a:spLocks noGrp="1"/>
          </p:cNvSpPr>
          <p:nvPr>
            <p:ph type="title"/>
          </p:nvPr>
        </p:nvSpPr>
        <p:spPr>
          <a:xfrm>
            <a:off x="78946" y="35595"/>
            <a:ext cx="9131322" cy="917851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Helvetica"/>
                <a:cs typeface="Helvetica"/>
              </a:rPr>
              <a:t>Strassen’s</a:t>
            </a:r>
            <a:r>
              <a:rPr lang="en-US" sz="3600" dirty="0">
                <a:latin typeface="Helvetica"/>
                <a:cs typeface="Helvetica"/>
              </a:rPr>
              <a:t> Algorithm for Tensor Contraction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05598" y="4475809"/>
            <a:ext cx="674214" cy="770555"/>
            <a:chOff x="1341186" y="4983789"/>
            <a:chExt cx="674214" cy="770555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2162489" y="4464076"/>
            <a:ext cx="674214" cy="770555"/>
            <a:chOff x="1341186" y="4983789"/>
            <a:chExt cx="674214" cy="770555"/>
          </a:xfrm>
        </p:grpSpPr>
        <p:cxnSp>
          <p:nvCxnSpPr>
            <p:cNvPr id="199" name="Straight Arrow Connector 198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/>
          <p:cNvGrpSpPr/>
          <p:nvPr/>
        </p:nvGrpSpPr>
        <p:grpSpPr>
          <a:xfrm>
            <a:off x="1323418" y="5404421"/>
            <a:ext cx="674214" cy="770555"/>
            <a:chOff x="1341186" y="4983789"/>
            <a:chExt cx="674214" cy="770555"/>
          </a:xfrm>
        </p:grpSpPr>
        <p:cxnSp>
          <p:nvCxnSpPr>
            <p:cNvPr id="207" name="Straight Arrow Connector 206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2180311" y="5392688"/>
            <a:ext cx="674214" cy="770555"/>
            <a:chOff x="1341186" y="4983789"/>
            <a:chExt cx="674214" cy="770555"/>
          </a:xfrm>
        </p:grpSpPr>
        <p:cxnSp>
          <p:nvCxnSpPr>
            <p:cNvPr id="221" name="Straight Arrow Connector 220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442867" y="1589226"/>
            <a:ext cx="1577151" cy="1679554"/>
            <a:chOff x="6464692" y="1992633"/>
            <a:chExt cx="1577151" cy="1679554"/>
          </a:xfrm>
        </p:grpSpPr>
        <p:cxnSp>
          <p:nvCxnSpPr>
            <p:cNvPr id="257" name="Straight Arrow Connector 256"/>
            <p:cNvCxnSpPr/>
            <p:nvPr/>
          </p:nvCxnSpPr>
          <p:spPr>
            <a:xfrm>
              <a:off x="6464692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H="1">
              <a:off x="6464692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691615" y="19926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H="1">
              <a:off x="6691615" y="19926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>
              <a:off x="6916653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H="1">
              <a:off x="6916653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7141691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H="1">
              <a:off x="7141691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>
              <a:off x="7366729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>
              <a:off x="7366729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>
              <a:off x="7591767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H="1">
              <a:off x="7591767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>
              <a:off x="7816805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816805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8041843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568619" y="214207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3753679" y="196366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4001219" y="1771120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4181002" y="159374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614473" y="1593752"/>
            <a:ext cx="2164100" cy="631362"/>
            <a:chOff x="629414" y="1997155"/>
            <a:chExt cx="2164100" cy="631362"/>
          </a:xfrm>
        </p:grpSpPr>
        <p:cxnSp>
          <p:nvCxnSpPr>
            <p:cNvPr id="259" name="Straight Arrow Connector 258"/>
            <p:cNvCxnSpPr/>
            <p:nvPr/>
          </p:nvCxnSpPr>
          <p:spPr>
            <a:xfrm flipH="1">
              <a:off x="629414" y="2006680"/>
              <a:ext cx="741857" cy="62099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 flipH="1">
              <a:off x="854270" y="2015567"/>
              <a:ext cx="660205" cy="61211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 flipH="1">
              <a:off x="840992" y="1997155"/>
              <a:ext cx="539804" cy="6313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 flipH="1">
              <a:off x="1060070" y="2018988"/>
              <a:ext cx="650872" cy="59760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 flipH="1">
              <a:off x="1060072" y="2018988"/>
              <a:ext cx="454403" cy="589995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 flipH="1">
              <a:off x="1266442" y="2017732"/>
              <a:ext cx="702225" cy="5988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H="1">
              <a:off x="1266443" y="2018988"/>
              <a:ext cx="450849" cy="59386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H="1">
              <a:off x="1514475" y="2015617"/>
              <a:ext cx="664184" cy="61206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 flipH="1">
              <a:off x="1514475" y="2003194"/>
              <a:ext cx="471634" cy="61340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 flipH="1">
              <a:off x="1717292" y="2016490"/>
              <a:ext cx="670477" cy="5924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 flipH="1">
              <a:off x="1717292" y="2004067"/>
              <a:ext cx="477927" cy="61252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H="1">
              <a:off x="1936367" y="2018988"/>
              <a:ext cx="652083" cy="60868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 flipH="1">
              <a:off x="1933192" y="2006565"/>
              <a:ext cx="462708" cy="62111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/>
            <p:nvPr/>
          </p:nvCxnSpPr>
          <p:spPr>
            <a:xfrm flipH="1">
              <a:off x="2117725" y="2015567"/>
              <a:ext cx="675789" cy="59728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H="1">
              <a:off x="2117725" y="2003144"/>
              <a:ext cx="483239" cy="60583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/>
          <p:cNvGrpSpPr/>
          <p:nvPr/>
        </p:nvGrpSpPr>
        <p:grpSpPr>
          <a:xfrm>
            <a:off x="587930" y="2301410"/>
            <a:ext cx="2162010" cy="631362"/>
            <a:chOff x="631504" y="1997155"/>
            <a:chExt cx="2162010" cy="631362"/>
          </a:xfrm>
        </p:grpSpPr>
        <p:cxnSp>
          <p:nvCxnSpPr>
            <p:cNvPr id="321" name="Straight Arrow Connector 320"/>
            <p:cNvCxnSpPr/>
            <p:nvPr/>
          </p:nvCxnSpPr>
          <p:spPr>
            <a:xfrm flipH="1">
              <a:off x="631504" y="2006680"/>
              <a:ext cx="739767" cy="60991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H="1">
              <a:off x="854270" y="2015567"/>
              <a:ext cx="660205" cy="61211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H="1">
              <a:off x="840992" y="1997155"/>
              <a:ext cx="539804" cy="6313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H="1">
              <a:off x="1060070" y="2018988"/>
              <a:ext cx="650872" cy="59760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H="1">
              <a:off x="1060072" y="2018988"/>
              <a:ext cx="454403" cy="589995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H="1">
              <a:off x="1266442" y="2017732"/>
              <a:ext cx="702225" cy="5988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66443" y="2018988"/>
              <a:ext cx="450849" cy="59386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514475" y="2015617"/>
              <a:ext cx="664184" cy="61206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H="1">
              <a:off x="1514475" y="2003194"/>
              <a:ext cx="471634" cy="61340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 flipH="1">
              <a:off x="1717292" y="2016490"/>
              <a:ext cx="670477" cy="5924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H="1">
              <a:off x="1717292" y="2004067"/>
              <a:ext cx="477927" cy="61252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H="1">
              <a:off x="1936367" y="2018988"/>
              <a:ext cx="652083" cy="60868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H="1">
              <a:off x="1933192" y="2006565"/>
              <a:ext cx="462708" cy="62111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H="1">
              <a:off x="2117725" y="2015567"/>
              <a:ext cx="675789" cy="59728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2117725" y="2003144"/>
              <a:ext cx="483239" cy="60583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Group 335"/>
          <p:cNvGrpSpPr/>
          <p:nvPr/>
        </p:nvGrpSpPr>
        <p:grpSpPr>
          <a:xfrm>
            <a:off x="6429015" y="4492068"/>
            <a:ext cx="1577151" cy="1679554"/>
            <a:chOff x="6464692" y="1992633"/>
            <a:chExt cx="1577151" cy="1679554"/>
          </a:xfrm>
        </p:grpSpPr>
        <p:cxnSp>
          <p:nvCxnSpPr>
            <p:cNvPr id="337" name="Straight Arrow Connector 336"/>
            <p:cNvCxnSpPr/>
            <p:nvPr/>
          </p:nvCxnSpPr>
          <p:spPr>
            <a:xfrm>
              <a:off x="6464692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H="1">
              <a:off x="6464692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>
              <a:off x="6691615" y="19926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H="1">
              <a:off x="6691615" y="19926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6916653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H="1">
              <a:off x="6916653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7141691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H="1">
              <a:off x="7141691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7366729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H="1">
              <a:off x="7366729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7591767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7591767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7816805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7816805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8041843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3812779" y="4562446"/>
            <a:ext cx="1667682" cy="930904"/>
            <a:chOff x="3827720" y="5070440"/>
            <a:chExt cx="1667682" cy="930904"/>
          </a:xfrm>
        </p:grpSpPr>
        <p:cxnSp>
          <p:nvCxnSpPr>
            <p:cNvPr id="352" name="Straight Arrow Connector 35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>
            <a:off x="3825432" y="4794128"/>
            <a:ext cx="1667682" cy="930904"/>
            <a:chOff x="3827720" y="5070440"/>
            <a:chExt cx="1667682" cy="930904"/>
          </a:xfrm>
        </p:grpSpPr>
        <p:cxnSp>
          <p:nvCxnSpPr>
            <p:cNvPr id="358" name="Straight Arrow Connector 357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1" name="Group 360"/>
          <p:cNvGrpSpPr/>
          <p:nvPr/>
        </p:nvGrpSpPr>
        <p:grpSpPr>
          <a:xfrm>
            <a:off x="3831586" y="5025965"/>
            <a:ext cx="1667682" cy="930904"/>
            <a:chOff x="3827720" y="5070440"/>
            <a:chExt cx="1667682" cy="930904"/>
          </a:xfrm>
        </p:grpSpPr>
        <p:cxnSp>
          <p:nvCxnSpPr>
            <p:cNvPr id="362" name="Straight Arrow Connector 36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3825432" y="5246350"/>
            <a:ext cx="1667682" cy="930904"/>
            <a:chOff x="3827720" y="5070440"/>
            <a:chExt cx="1667682" cy="930904"/>
          </a:xfrm>
        </p:grpSpPr>
        <p:cxnSp>
          <p:nvCxnSpPr>
            <p:cNvPr id="366" name="Straight Arrow Connector 365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/>
          <p:cNvSpPr/>
          <p:nvPr/>
        </p:nvSpPr>
        <p:spPr>
          <a:xfrm>
            <a:off x="-5389" y="6282089"/>
            <a:ext cx="9071868" cy="58477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pPr lvl="1"/>
            <a:r>
              <a:rPr lang="en-US" sz="1600" b="1" u="sng" dirty="0">
                <a:latin typeface="Times"/>
                <a:cs typeface="Times"/>
              </a:rPr>
              <a:t>Jianyu Huang</a:t>
            </a:r>
            <a:r>
              <a:rPr lang="en-US" sz="1600" dirty="0">
                <a:latin typeface="Times"/>
                <a:cs typeface="Times"/>
              </a:rPr>
              <a:t>, Devin A. Matthews, and Robert A. van de </a:t>
            </a:r>
            <a:r>
              <a:rPr lang="en-US" sz="1600" dirty="0" err="1">
                <a:latin typeface="Times"/>
                <a:cs typeface="Times"/>
              </a:rPr>
              <a:t>Geijn</a:t>
            </a:r>
            <a:r>
              <a:rPr lang="en-US" sz="1600" dirty="0">
                <a:latin typeface="Times"/>
                <a:cs typeface="Times"/>
              </a:rPr>
              <a:t>. “</a:t>
            </a:r>
            <a:r>
              <a:rPr lang="en-US" sz="1600" dirty="0" err="1">
                <a:latin typeface="Times"/>
                <a:cs typeface="Times"/>
              </a:rPr>
              <a:t>Strassen’s</a:t>
            </a:r>
            <a:r>
              <a:rPr lang="en-US" sz="1600" dirty="0">
                <a:latin typeface="Times"/>
                <a:cs typeface="Times"/>
              </a:rPr>
              <a:t> Algorithm for Tensor Contraction.” arXiv:1704.03092 (2017).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30768" y="3411822"/>
            <a:ext cx="184539" cy="369267"/>
          </a:xfrm>
          <a:prstGeom prst="rect">
            <a:avLst/>
          </a:prstGeom>
          <a:noFill/>
        </p:spPr>
        <p:txBody>
          <a:bodyPr wrap="none" lIns="91377" tIns="45688" rIns="91377" bIns="45688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04674" y="3952030"/>
            <a:ext cx="184539" cy="369267"/>
          </a:xfrm>
          <a:prstGeom prst="rect">
            <a:avLst/>
          </a:prstGeom>
          <a:noFill/>
        </p:spPr>
        <p:txBody>
          <a:bodyPr wrap="none" lIns="91377" tIns="45688" rIns="91377" bIns="45688" rtlCol="0">
            <a:spAutoFit/>
          </a:bodyPr>
          <a:lstStyle/>
          <a:p>
            <a:endParaRPr lang="en-US" dirty="0"/>
          </a:p>
        </p:txBody>
      </p:sp>
      <p:sp>
        <p:nvSpPr>
          <p:cNvPr id="30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8" grpId="0"/>
      <p:bldP spid="119" grpId="0"/>
      <p:bldP spid="122" grpId="0"/>
      <p:bldP spid="123" grpId="0"/>
      <p:bldP spid="7" grpId="0" animBg="1"/>
      <p:bldP spid="92" grpId="0" animBg="1"/>
      <p:bldP spid="93" grpId="0" animBg="1"/>
      <p:bldP spid="107" grpId="0" animBg="1"/>
      <p:bldP spid="8" grpId="0"/>
      <p:bldP spid="127" grpId="0"/>
      <p:bldP spid="128" grpId="0"/>
      <p:bldP spid="132" grpId="0" animBg="1"/>
      <p:bldP spid="133" grpId="0" animBg="1"/>
      <p:bldP spid="137" grpId="0"/>
      <p:bldP spid="138" grpId="0"/>
      <p:bldP spid="139" grpId="0" animBg="1"/>
      <p:bldP spid="140" grpId="0" animBg="1"/>
      <p:bldP spid="111" grpId="0"/>
      <p:bldP spid="141" grpId="0"/>
      <p:bldP spid="142" grpId="0"/>
      <p:bldP spid="144" grpId="0"/>
      <p:bldP spid="145" grpId="0"/>
      <p:bldP spid="146" grpId="0" animBg="1"/>
      <p:bldP spid="147" grpId="0" animBg="1"/>
      <p:bldP spid="148" grpId="0"/>
      <p:bldP spid="149" grpId="0"/>
      <p:bldP spid="153" grpId="0" animBg="1"/>
      <p:bldP spid="154" grpId="0" animBg="1"/>
      <p:bldP spid="155" grpId="0"/>
      <p:bldP spid="156" grpId="0"/>
      <p:bldP spid="177" grpId="0" animBg="1"/>
      <p:bldP spid="178" grpId="0" animBg="1"/>
      <p:bldP spid="179" grpId="0" animBg="1"/>
      <p:bldP spid="135" grpId="0"/>
      <p:bldP spid="134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2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78735" y="1223970"/>
            <a:ext cx="5014864" cy="346612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Modifications to GEMM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Packing routines: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Implicit tensor</a:t>
            </a:r>
            <a:r>
              <a:rPr lang="en-US" dirty="0">
                <a:latin typeface="Helvetica"/>
                <a:cs typeface="Helvetica"/>
              </a:rPr>
              <a:t>-to-</a:t>
            </a:r>
            <a:r>
              <a:rPr lang="en-US" dirty="0" smtClean="0">
                <a:latin typeface="Helvetica"/>
                <a:cs typeface="Helvetica"/>
              </a:rPr>
              <a:t>matrix permutations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Addition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A and B.</a:t>
            </a:r>
          </a:p>
          <a:p>
            <a:r>
              <a:rPr lang="en-US" dirty="0" smtClean="0">
                <a:latin typeface="Helvetica"/>
                <a:cs typeface="Helvetica"/>
              </a:rPr>
              <a:t>Micro-kernel: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Implicit matrix-to-tensor transformations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Scatter update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C.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19535" y="1272373"/>
            <a:ext cx="787942" cy="327827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3222" y="1255857"/>
            <a:ext cx="722763" cy="327827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82926" y="1231810"/>
            <a:ext cx="2178289" cy="357445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5599" y="5186857"/>
            <a:ext cx="9270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Additional workspace for Transposition (Tensor Contraction)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200" dirty="0" smtClean="0">
              <a:latin typeface="Helvetica" pitchFamily="34" charset="0"/>
              <a:cs typeface="Helvetica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Additional Workspace for Summation (</a:t>
            </a:r>
            <a:r>
              <a:rPr lang="en-US" sz="2200" dirty="0" err="1" smtClean="0">
                <a:latin typeface="Helvetica" pitchFamily="34" charset="0"/>
                <a:cs typeface="Helvetica" pitchFamily="34" charset="0"/>
              </a:rPr>
              <a:t>Strassen</a:t>
            </a: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)</a:t>
            </a:r>
            <a:endParaRPr lang="en-US" sz="22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4863" y="5391811"/>
            <a:ext cx="807193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5005" y="6080241"/>
            <a:ext cx="642621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4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9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7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085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04622" y="4072081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72" y="1192507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77 0.3755 C 0.20268 0.37017 0.10976 0.36507 0.05975 0.32431 C 0.00973 0.28354 0.00504 0.18509 -0.00486 0.13112 C -0.01476 0.07714 -0.00052 0.02178 1.00729E-7 7.40792E-6 " pathEditMode="relative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14 0.20616 C 0.16985 0.21195 0.09673 0.21797 0.05626 0.18369 C 0.0158 0.14941 0.00937 0.03057 4.24106E-6 4.1603E-6 " pathEditMode="relative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59 0.56242 C -0.20997 0.53833 -0.27718 0.51424 -0.28621 0.45216 C -0.29524 0.39008 -0.23168 0.25503 -0.19642 0.19017 C -0.16117 0.12531 -0.10716 0.09404 -0.07433 0.06231 C -0.04151 0.03057 -0.01337 0.01065 2.98367E-6 -8.86959E-6 " pathEditMode="relative" ptsTypes="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6" y="1545360"/>
            <a:ext cx="1932929" cy="1288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6305" y="2641803"/>
            <a:ext cx="946398" cy="94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118" y="2833976"/>
            <a:ext cx="954935" cy="715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418666" y="2747208"/>
            <a:ext cx="937046" cy="937046"/>
          </a:xfrm>
          <a:prstGeom prst="rect">
            <a:avLst/>
          </a:prstGeom>
        </p:spPr>
      </p:pic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72" y="1192507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0445" y="3549696"/>
            <a:ext cx="8229600" cy="2755549"/>
          </a:xfrm>
          <a:prstGeom prst="rect">
            <a:avLst/>
          </a:prstGeom>
        </p:spPr>
        <p:txBody>
          <a:bodyPr lIns="91401" tIns="45701" rIns="91401" bIns="45701"/>
          <a:lstStyle>
            <a:lvl1pPr marL="342346" indent="-342346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744" indent="-285289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14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613" indent="-228232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4076" indent="-228232" algn="l" defTabSz="45646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40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6996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5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1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Helvetica"/>
                <a:cs typeface="Helvetica"/>
              </a:rPr>
              <a:t>Naïve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 smtClean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3857" y="4710429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52437" y="4699479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18857" y="4728131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1367" y="3468456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27746" y="346038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76527" y="3469536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95967" y="580344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4547" y="579249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49856" y="5792458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12993"/>
            <a:ext cx="8229600" cy="1143000"/>
          </a:xfrm>
          <a:prstGeom prst="rect">
            <a:avLst/>
          </a:prstGeom>
        </p:spPr>
        <p:txBody>
          <a:bodyPr lIns="91401" tIns="45701" rIns="91401" bIns="45701"/>
          <a:lstStyle>
            <a:lvl1pPr algn="ctr" defTabSz="45646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Variations on a theme</a:t>
            </a:r>
            <a:endParaRPr lang="en-US" dirty="0"/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9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5" y="1168799"/>
            <a:ext cx="8229600" cy="434546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Performance Metric</a:t>
            </a:r>
          </a:p>
          <a:p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pPr marL="0" indent="0">
              <a:buNone/>
            </a:pPr>
            <a:endParaRPr lang="en-US" dirty="0">
              <a:latin typeface="Helvetica" pitchFamily="34" charset="0"/>
              <a:cs typeface="Helvetica" pitchFamily="34" charset="0"/>
            </a:endParaRPr>
          </a:p>
          <a:p>
            <a:endParaRPr lang="en-US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Total Time Breakdown</a:t>
            </a:r>
          </a:p>
          <a:p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Performance Model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4" name="Picture 3" descr="Screen Shot 2017-05-08 at 12.50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5" y="4787556"/>
            <a:ext cx="2622711" cy="53508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634513" y="525629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627420" y="525629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1086" y="6043699"/>
            <a:ext cx="1146849" cy="54822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776" y="6051633"/>
            <a:ext cx="1146849" cy="54822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pic>
        <p:nvPicPr>
          <p:cNvPr id="8" name="Picture 7" descr="Screen Shot 2017-07-03 at 4.43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78" y="2438825"/>
            <a:ext cx="3216654" cy="850505"/>
          </a:xfrm>
          <a:prstGeom prst="rect">
            <a:avLst/>
          </a:prstGeom>
        </p:spPr>
      </p:pic>
      <p:pic>
        <p:nvPicPr>
          <p:cNvPr id="9" name="Picture 8" descr="Screen Shot 2017-07-03 at 4.46.4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4" y="3382999"/>
            <a:ext cx="5057280" cy="683037"/>
          </a:xfrm>
          <a:prstGeom prst="rect">
            <a:avLst/>
          </a:prstGeom>
        </p:spPr>
      </p:pic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 descr="Screen Shot 2017-06-26 at 4.24.3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07" y="1752860"/>
            <a:ext cx="5428147" cy="5897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72608" y="1752860"/>
            <a:ext cx="5572443" cy="589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7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62"/>
    </mc:Choice>
    <mc:Fallback xmlns="">
      <p:transition advTm="40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 descr="Screen Shot 2017-07-03 at 4.4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74" y="1995627"/>
            <a:ext cx="4228700" cy="3891901"/>
          </a:xfrm>
          <a:prstGeom prst="rect">
            <a:avLst/>
          </a:prstGeom>
        </p:spPr>
      </p:pic>
      <p:pic>
        <p:nvPicPr>
          <p:cNvPr id="16" name="Picture 15" descr="Screen Shot 2017-07-03 at 4.43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4" y="6014528"/>
            <a:ext cx="2788356" cy="737261"/>
          </a:xfrm>
          <a:prstGeom prst="rect">
            <a:avLst/>
          </a:prstGeom>
        </p:spPr>
      </p:pic>
      <p:pic>
        <p:nvPicPr>
          <p:cNvPr id="17" name="Picture 16" descr="Screen Shot 2017-07-03 at 4.48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" y="2021946"/>
            <a:ext cx="4804250" cy="3837356"/>
          </a:xfrm>
          <a:prstGeom prst="rect">
            <a:avLst/>
          </a:prstGeom>
        </p:spPr>
      </p:pic>
      <p:pic>
        <p:nvPicPr>
          <p:cNvPr id="18" name="Picture 17" descr="Screen Shot 2017-07-03 at 4.5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320"/>
            <a:ext cx="9144000" cy="7146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6539" y="3528060"/>
            <a:ext cx="4680605" cy="2384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465" y="3674540"/>
            <a:ext cx="4242811" cy="22428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7473" y="1422150"/>
            <a:ext cx="9173883" cy="468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 descr="Screen Shot 2017-07-03 at 4.4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74" y="1995627"/>
            <a:ext cx="4228700" cy="3891901"/>
          </a:xfrm>
          <a:prstGeom prst="rect">
            <a:avLst/>
          </a:prstGeom>
        </p:spPr>
      </p:pic>
      <p:pic>
        <p:nvPicPr>
          <p:cNvPr id="16" name="Picture 15" descr="Screen Shot 2017-07-03 at 4.43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4" y="6014528"/>
            <a:ext cx="2788356" cy="737261"/>
          </a:xfrm>
          <a:prstGeom prst="rect">
            <a:avLst/>
          </a:prstGeom>
        </p:spPr>
      </p:pic>
      <p:pic>
        <p:nvPicPr>
          <p:cNvPr id="17" name="Picture 16" descr="Screen Shot 2017-07-03 at 4.48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" y="2021946"/>
            <a:ext cx="4804250" cy="3837356"/>
          </a:xfrm>
          <a:prstGeom prst="rect">
            <a:avLst/>
          </a:prstGeom>
        </p:spPr>
      </p:pic>
      <p:pic>
        <p:nvPicPr>
          <p:cNvPr id="18" name="Picture 17" descr="Screen Shot 2017-07-03 at 4.5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320"/>
            <a:ext cx="9144000" cy="71464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solidFill>
                  <a:srgbClr val="FF0000"/>
                </a:solidFill>
                <a:latin typeface="Helvetica"/>
                <a:cs typeface="Helvetica"/>
              </a:rPr>
              <a:t>Strassen</a:t>
            </a:r>
            <a:endParaRPr lang="en-US" sz="2900" dirty="0">
              <a:solidFill>
                <a:srgbClr val="FF0000"/>
              </a:solidFill>
              <a:latin typeface="Helvetica"/>
              <a:cs typeface="Helvetica"/>
            </a:endParaRP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83968" y="1419736"/>
            <a:ext cx="1996344" cy="38252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Proposal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6944" y="5640436"/>
            <a:ext cx="1996344" cy="38252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Marriage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8544543" y="1832277"/>
            <a:ext cx="140301" cy="375411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7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Real-world Benchmark</a:t>
            </a:r>
          </a:p>
        </p:txBody>
      </p:sp>
      <p:pic>
        <p:nvPicPr>
          <p:cNvPr id="4" name="Picture 3" descr="Screen Shot 2017-07-03 at 5.1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2" y="1425754"/>
            <a:ext cx="9144000" cy="3833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3463" y="5542608"/>
            <a:ext cx="2413000" cy="469083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nb-NO" sz="2400" dirty="0">
                <a:latin typeface="Helvetica"/>
                <a:cs typeface="Helvetica"/>
              </a:rPr>
              <a:t>is </a:t>
            </a:r>
            <a:r>
              <a:rPr lang="nb-NO" sz="2400" dirty="0" err="1">
                <a:latin typeface="Helvetica"/>
                <a:cs typeface="Helvetica"/>
              </a:rPr>
              <a:t>denoted</a:t>
            </a:r>
            <a:r>
              <a:rPr lang="nb-NO" sz="2400" dirty="0">
                <a:latin typeface="Helvetica"/>
                <a:cs typeface="Helvetica"/>
              </a:rPr>
              <a:t> as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7" name="Picture 6" descr="Screen Shot 2017-07-05 at 9.07.5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73"/>
          <a:stretch/>
        </p:blipFill>
        <p:spPr>
          <a:xfrm>
            <a:off x="1194592" y="5620750"/>
            <a:ext cx="2616976" cy="332006"/>
          </a:xfrm>
          <a:prstGeom prst="rect">
            <a:avLst/>
          </a:prstGeom>
        </p:spPr>
      </p:pic>
      <p:pic>
        <p:nvPicPr>
          <p:cNvPr id="8" name="Picture 7" descr="Screen Shot 2017-07-05 at 9.07.5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r="2063"/>
          <a:stretch/>
        </p:blipFill>
        <p:spPr>
          <a:xfrm>
            <a:off x="6258231" y="5614323"/>
            <a:ext cx="2096880" cy="3677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389" y="6225454"/>
            <a:ext cx="9367614" cy="584776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Paul Springer, and Paolo </a:t>
            </a:r>
            <a:r>
              <a:rPr lang="en-US" sz="1600" dirty="0" err="1">
                <a:latin typeface="Times"/>
                <a:cs typeface="Times"/>
              </a:rPr>
              <a:t>Bientinesi</a:t>
            </a:r>
            <a:r>
              <a:rPr lang="en-US" sz="1600" dirty="0">
                <a:latin typeface="Times"/>
                <a:cs typeface="Times"/>
              </a:rPr>
              <a:t>. "Design of a high-performance GEMM-like tensor-tensor multiplication." </a:t>
            </a:r>
            <a:r>
              <a:rPr lang="en-US" sz="1600" dirty="0" err="1">
                <a:latin typeface="Times"/>
                <a:cs typeface="Times"/>
              </a:rPr>
              <a:t>arXiv</a:t>
            </a:r>
            <a:r>
              <a:rPr lang="en-US" sz="1600" dirty="0">
                <a:latin typeface="Times"/>
                <a:cs typeface="Times"/>
              </a:rPr>
              <a:t> preprint arXiv:1607.00145 (2016).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992" y="879435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</p:spTree>
    <p:extLst>
      <p:ext uri="{BB962C8B-B14F-4D97-AF65-F5344CB8AC3E}">
        <p14:creationId xmlns:p14="http://schemas.microsoft.com/office/powerpoint/2010/main" val="40837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Conclusion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61" y="1316216"/>
            <a:ext cx="9159766" cy="45259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First work to leverage </a:t>
            </a:r>
            <a:r>
              <a:rPr lang="en-US" sz="2800" dirty="0" err="1">
                <a:latin typeface="Helvetica"/>
                <a:cs typeface="Helvetica"/>
              </a:rPr>
              <a:t>Strassen’s</a:t>
            </a:r>
            <a:r>
              <a:rPr lang="en-US" sz="2800" dirty="0">
                <a:latin typeface="Helvetica"/>
                <a:cs typeface="Helvetica"/>
              </a:rPr>
              <a:t> A</a:t>
            </a:r>
            <a:r>
              <a:rPr lang="en-US" sz="2800" dirty="0" smtClean="0">
                <a:latin typeface="Helvetica"/>
                <a:cs typeface="Helvetica"/>
              </a:rPr>
              <a:t>lgorithm </a:t>
            </a:r>
            <a:r>
              <a:rPr lang="en-US" sz="2800" dirty="0">
                <a:latin typeface="Helvetica"/>
                <a:cs typeface="Helvetica"/>
              </a:rPr>
              <a:t>for T</a:t>
            </a:r>
            <a:r>
              <a:rPr lang="en-US" sz="2800" dirty="0" smtClean="0">
                <a:latin typeface="Helvetica"/>
                <a:cs typeface="Helvetica"/>
              </a:rPr>
              <a:t>ensor </a:t>
            </a:r>
            <a:r>
              <a:rPr lang="en-US" sz="2800" dirty="0">
                <a:latin typeface="Helvetica"/>
                <a:cs typeface="Helvetica"/>
              </a:rPr>
              <a:t>C</a:t>
            </a:r>
            <a:r>
              <a:rPr lang="en-US" sz="2800" dirty="0" smtClean="0">
                <a:latin typeface="Helvetica"/>
                <a:cs typeface="Helvetica"/>
              </a:rPr>
              <a:t>ontraction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  <a:p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Fusing matrix summation and permutations with packing and micro-kernel operations inside GEMM.</a:t>
            </a:r>
          </a:p>
          <a:p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Avoiding explicit transpositions and extra workspace, and reducing the overhead of memory movement.</a:t>
            </a:r>
          </a:p>
          <a:p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Achieving ~1.3x speedup on single </a:t>
            </a:r>
            <a:r>
              <a:rPr lang="en-US" sz="2800" dirty="0" smtClean="0">
                <a:latin typeface="Helvetica"/>
                <a:cs typeface="Helvetica"/>
              </a:rPr>
              <a:t>core</a:t>
            </a:r>
            <a:r>
              <a:rPr lang="en-US" sz="2800" dirty="0">
                <a:latin typeface="Helvetica"/>
                <a:cs typeface="Helvetica"/>
              </a:rPr>
              <a:t> </a:t>
            </a:r>
            <a:r>
              <a:rPr lang="en-US" sz="2800" dirty="0" smtClean="0">
                <a:latin typeface="Helvetica"/>
                <a:cs typeface="Helvetica"/>
              </a:rPr>
              <a:t>and multicore parallel </a:t>
            </a:r>
            <a:r>
              <a:rPr lang="en-US" sz="2800" dirty="0">
                <a:latin typeface="Helvetica"/>
                <a:cs typeface="Helvetica"/>
              </a:rPr>
              <a:t>architectures.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57" y="1056453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Acknowledgement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077" y="3607331"/>
            <a:ext cx="8973171" cy="3962981"/>
          </a:xfrm>
          <a:prstGeom prst="rect">
            <a:avLst/>
          </a:prstGeom>
          <a:noFill/>
        </p:spPr>
        <p:txBody>
          <a:bodyPr wrap="square" lIns="84174" tIns="42087" rIns="84174" bIns="42087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- NSF grants ACI-1550493, CCF-1714091</a:t>
            </a:r>
            <a:r>
              <a:rPr lang="en-US" dirty="0">
                <a:latin typeface="Times"/>
                <a:cs typeface="Times"/>
              </a:rPr>
              <a:t>.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- </a:t>
            </a:r>
            <a:r>
              <a:rPr lang="en-US" dirty="0" smtClean="0">
                <a:latin typeface="Times"/>
                <a:cs typeface="Times"/>
              </a:rPr>
              <a:t>A gift from Qualcomm Foundation.</a:t>
            </a:r>
            <a:endParaRPr lang="en-US" dirty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- Intel </a:t>
            </a:r>
            <a:r>
              <a:rPr lang="en-US" dirty="0">
                <a:latin typeface="Times"/>
                <a:cs typeface="Times"/>
              </a:rPr>
              <a:t>Corporation through an </a:t>
            </a:r>
            <a:r>
              <a:rPr lang="en-US" dirty="0" smtClean="0">
                <a:latin typeface="Times"/>
                <a:cs typeface="Times"/>
              </a:rPr>
              <a:t>Intel </a:t>
            </a:r>
            <a:r>
              <a:rPr lang="en-US" dirty="0">
                <a:latin typeface="Times"/>
                <a:cs typeface="Times"/>
              </a:rPr>
              <a:t>Parallel Computing </a:t>
            </a:r>
            <a:r>
              <a:rPr lang="en-US" dirty="0" smtClean="0">
                <a:latin typeface="Times"/>
                <a:cs typeface="Times"/>
              </a:rPr>
              <a:t>Center (IPCC).</a:t>
            </a:r>
          </a:p>
          <a:p>
            <a:r>
              <a:rPr lang="en-US" dirty="0" smtClean="0">
                <a:latin typeface="Times"/>
                <a:cs typeface="Times"/>
              </a:rPr>
              <a:t>- Access </a:t>
            </a:r>
            <a:r>
              <a:rPr lang="en-US" dirty="0">
                <a:latin typeface="Times"/>
                <a:cs typeface="Times"/>
              </a:rPr>
              <a:t>to the Maverick and Stampede supercomputers administered by </a:t>
            </a:r>
            <a:r>
              <a:rPr lang="en-US" dirty="0" smtClean="0">
                <a:latin typeface="Times"/>
                <a:cs typeface="Times"/>
              </a:rPr>
              <a:t>TACC.</a:t>
            </a:r>
          </a:p>
          <a:p>
            <a:endParaRPr lang="en-US" dirty="0" smtClean="0"/>
          </a:p>
          <a:p>
            <a:r>
              <a:rPr lang="en-US" dirty="0">
                <a:latin typeface="Times"/>
                <a:cs typeface="Times"/>
              </a:rPr>
              <a:t>We thank </a:t>
            </a:r>
            <a:r>
              <a:rPr lang="en-US" dirty="0" smtClean="0">
                <a:latin typeface="Times"/>
                <a:cs typeface="Times"/>
              </a:rPr>
              <a:t>Martin Schatz for his help with distributed memory implementations, and </a:t>
            </a:r>
            <a:r>
              <a:rPr lang="en-US" dirty="0">
                <a:latin typeface="Times"/>
                <a:cs typeface="Times"/>
              </a:rPr>
              <a:t>the rest of the SHPC </a:t>
            </a:r>
            <a:r>
              <a:rPr lang="en-US" dirty="0" smtClean="0">
                <a:latin typeface="Times"/>
                <a:cs typeface="Times"/>
              </a:rPr>
              <a:t>team (</a:t>
            </a:r>
            <a:r>
              <a:rPr lang="en-US" dirty="0" smtClean="0">
                <a:latin typeface="Times"/>
                <a:cs typeface="Times"/>
                <a:hlinkClick r:id="rId3"/>
              </a:rPr>
              <a:t>http</a:t>
            </a:r>
            <a:r>
              <a:rPr lang="en-US" dirty="0">
                <a:latin typeface="Times"/>
                <a:cs typeface="Times"/>
                <a:hlinkClick r:id="rId3"/>
              </a:rPr>
              <a:t>://shpc.ices.utexas.edu</a:t>
            </a:r>
            <a:r>
              <a:rPr lang="en-US" dirty="0">
                <a:latin typeface="Times"/>
                <a:cs typeface="Times"/>
              </a:rPr>
              <a:t>) for their supports.</a:t>
            </a:r>
          </a:p>
          <a:p>
            <a:endParaRPr lang="en-US" dirty="0"/>
          </a:p>
          <a:p>
            <a:r>
              <a:rPr lang="en-US" i="1" dirty="0">
                <a:latin typeface="Times"/>
                <a:cs typeface="Times"/>
              </a:rPr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i="1" dirty="0" smtClean="0">
                <a:latin typeface="Times"/>
                <a:cs typeface="Times"/>
              </a:rPr>
              <a:t>. </a:t>
            </a:r>
            <a:endParaRPr lang="en-US" dirty="0">
              <a:latin typeface="Times"/>
              <a:cs typeface="Time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6" y="2115693"/>
            <a:ext cx="1271089" cy="1308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942" y="2487097"/>
            <a:ext cx="2271926" cy="613331"/>
          </a:xfrm>
          <a:prstGeom prst="rect">
            <a:avLst/>
          </a:prstGeom>
        </p:spPr>
      </p:pic>
      <p:pic>
        <p:nvPicPr>
          <p:cNvPr id="1026" name="Picture 2" descr="http://libraries.ucsd.edu/sdta/_files/bios/logos/qualcom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3" y="2456240"/>
            <a:ext cx="2152682" cy="5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527" y="2172478"/>
            <a:ext cx="1786347" cy="1179495"/>
          </a:xfrm>
          <a:prstGeom prst="rect">
            <a:avLst/>
          </a:prstGeom>
        </p:spPr>
      </p:pic>
      <p:pic>
        <p:nvPicPr>
          <p:cNvPr id="10" name="Picture 9" descr="SHPCbann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4000" cy="1315989"/>
          </a:xfrm>
          <a:prstGeom prst="rect">
            <a:avLst/>
          </a:prstGeom>
        </p:spPr>
      </p:pic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4"/>
    </mc:Choice>
    <mc:Fallback xmlns="">
      <p:transition advTm="114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6897" y="2214780"/>
            <a:ext cx="8050216" cy="1862004"/>
          </a:xfrm>
          <a:prstGeom prst="rect">
            <a:avLst/>
          </a:prstGeom>
          <a:noFill/>
        </p:spPr>
        <p:txBody>
          <a:bodyPr wrap="none" lIns="91395" tIns="45698" rIns="91395" bIns="4569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elvetica" pitchFamily="34" charset="0"/>
                <a:cs typeface="Helvetica" pitchFamily="34" charset="0"/>
              </a:rPr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0048" y="4491622"/>
            <a:ext cx="9063612" cy="95410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pPr algn="ctr"/>
            <a:r>
              <a:rPr lang="en-US" sz="2800" dirty="0">
                <a:latin typeface="Helvetica" pitchFamily="34" charset="0"/>
                <a:cs typeface="Helvetica" pitchFamily="34" charset="0"/>
              </a:rPr>
              <a:t>The source code can be downloaded from: </a:t>
            </a:r>
          </a:p>
          <a:p>
            <a:pPr algn="ctr"/>
            <a:r>
              <a:rPr lang="en-US" sz="2800" dirty="0">
                <a:latin typeface="Helvetica" pitchFamily="34" charset="0"/>
                <a:cs typeface="Helvetica" pitchFamily="34" charset="0"/>
                <a:hlinkClick r:id="rId3"/>
              </a:rPr>
              <a:t>https://github.com/flame/tblis-strassen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"/>
    </mc:Choice>
    <mc:Fallback xmlns="">
      <p:transition spd="slow" advTm="218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7" y="2735796"/>
            <a:ext cx="8927807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matrix multiplication (GEMM)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"/>
    </mc:Choice>
    <mc:Fallback xmlns="">
      <p:transition advTm="14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State-of-the-art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in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5" y="2907835"/>
            <a:ext cx="8788606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Helvetica"/>
                <a:cs typeface="Helvetica"/>
              </a:rPr>
              <a:t>BLAS-like Library Instantiation Software (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  <a:r>
              <a:rPr lang="en-US" sz="1800" dirty="0">
                <a:latin typeface="Helvetica"/>
                <a:cs typeface="Helvetica"/>
              </a:rPr>
              <a:t>) is a portable framework for instantiating BLAS-like dense linear algebra libraries.</a:t>
            </a:r>
          </a:p>
          <a:p>
            <a:endParaRPr lang="en-US" sz="11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BLIS provides a refactoring of </a:t>
            </a:r>
            <a:r>
              <a:rPr lang="en-US" sz="1800" dirty="0" err="1">
                <a:solidFill>
                  <a:srgbClr val="FF0000"/>
                </a:solidFill>
                <a:latin typeface="Helvetica"/>
                <a:cs typeface="Helvetica"/>
              </a:rPr>
              <a:t>GotoBLAS</a:t>
            </a:r>
            <a:r>
              <a:rPr lang="en-US" sz="1800" dirty="0">
                <a:latin typeface="Helvetica"/>
                <a:cs typeface="Helvetica"/>
              </a:rPr>
              <a:t> algorithm (best-known approach on CPU) to implement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sz="1800" dirty="0">
                <a:latin typeface="Helvetica"/>
                <a:cs typeface="Helvetica"/>
              </a:rPr>
              <a:t>.</a:t>
            </a:r>
          </a:p>
          <a:p>
            <a:endParaRPr lang="en-US" sz="1800" dirty="0">
              <a:latin typeface="Helvetica"/>
              <a:cs typeface="Helvetica"/>
            </a:endParaRPr>
          </a:p>
          <a:p>
            <a:endParaRPr lang="en-US" sz="18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GEMM implementation in BLIS has 6-layers of loops. The outer 5 loops are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sz="1800" dirty="0">
                <a:latin typeface="Helvetica"/>
                <a:cs typeface="Helvetica"/>
              </a:rPr>
              <a:t>. The inner-most loop (micro-kernel) is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assembly</a:t>
            </a:r>
            <a:r>
              <a:rPr lang="en-US" sz="1800" dirty="0">
                <a:latin typeface="Helvetica"/>
                <a:cs typeface="Helvetica"/>
              </a:rPr>
              <a:t> for high performance.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009" y="3531436"/>
            <a:ext cx="8539992" cy="1008350"/>
          </a:xfrm>
          <a:prstGeom prst="rect">
            <a:avLst/>
          </a:prstGeom>
          <a:noFill/>
        </p:spPr>
        <p:txBody>
          <a:bodyPr wrap="square" lIns="84079" tIns="42039" rIns="84079" bIns="42039" rtlCol="0">
            <a:spAutoFit/>
          </a:bodyPr>
          <a:lstStyle/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Field Van Zee,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“BLIS: A Framework for Rapidly Instantiating BLAS Functionality.” 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41.3 (2015): 14.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861" y="4637242"/>
            <a:ext cx="8454085" cy="1685458"/>
          </a:xfrm>
          <a:prstGeom prst="rect">
            <a:avLst/>
          </a:prstGeom>
          <a:noFill/>
        </p:spPr>
        <p:txBody>
          <a:bodyPr wrap="square" lIns="84079" tIns="42039" rIns="84079" bIns="42039" rtlCol="0">
            <a:spAutoFit/>
          </a:bodyPr>
          <a:lstStyle/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“High-performance implementation of the level-3 BLAS.”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35.1 (2008): 4.</a:t>
            </a:r>
          </a:p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“Anatomy of high-performance matrix multiplication.”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34.3 (2008): 12.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pic>
        <p:nvPicPr>
          <p:cNvPr id="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88" y="143591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6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"/>
    </mc:Choice>
    <mc:Fallback xmlns="">
      <p:transition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405" descr="Screen Shot 2017-05-08 at 10.39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51608"/>
          <a:stretch/>
        </p:blipFill>
        <p:spPr>
          <a:xfrm>
            <a:off x="35188" y="2"/>
            <a:ext cx="4378167" cy="6910465"/>
          </a:xfrm>
          <a:prstGeom prst="rect">
            <a:avLst/>
          </a:prstGeom>
        </p:spPr>
      </p:pic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21" y="1279071"/>
            <a:ext cx="4747448" cy="4812524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3779489" y="114578"/>
            <a:ext cx="5520437" cy="416014"/>
          </a:xfrm>
          <a:prstGeom prst="rect">
            <a:avLst/>
          </a:prstGeom>
        </p:spPr>
        <p:txBody>
          <a:bodyPr lIns="84114" tIns="42057" rIns="84114" bIns="42057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 err="1"/>
              <a:t>GotoBLAS</a:t>
            </a:r>
            <a:r>
              <a:rPr lang="en-US" sz="1800" dirty="0"/>
              <a:t> algorithm for GEMM in </a:t>
            </a:r>
            <a:r>
              <a:rPr lang="en-US" sz="18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75255" y="6231515"/>
            <a:ext cx="4910066" cy="1024251"/>
          </a:xfrm>
          <a:prstGeom prst="rect">
            <a:avLst/>
          </a:prstGeom>
          <a:noFill/>
        </p:spPr>
        <p:txBody>
          <a:bodyPr wrap="square" lIns="84114" tIns="42057" rIns="84114" bIns="42057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 via the 3m and 4m methods.”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87" y="339819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018884" y="4554531"/>
            <a:ext cx="3078213" cy="283433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5844044" y="4141543"/>
            <a:ext cx="3253053" cy="710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557808" y="2842996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3123330" y="2583776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7237944" y="4612187"/>
            <a:ext cx="102780" cy="19309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95" tIns="45698" rIns="91395" bIns="45698"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876924" y="4805279"/>
            <a:ext cx="1110319" cy="1420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1890334" y="2910109"/>
            <a:ext cx="786459" cy="1881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2952375" y="1679535"/>
            <a:ext cx="1105828" cy="1837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43310" y="316088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1268800" y="449330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1079270" y="6121098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958713" y="6287532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sz="1400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834040" y="6300076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00B0F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090030" y="6353866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170" y="475019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0650" y="342602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4104" y="2165022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47541" y="351556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5371" y="539335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4"/>
    </mc:Choice>
    <mc:Fallback xmlns="">
      <p:transition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402" grpId="0" animBg="1"/>
      <p:bldP spid="403" grpId="0" animBg="1"/>
      <p:bldP spid="407" grpId="0" animBg="1"/>
      <p:bldP spid="411" grpId="0" animBg="1"/>
      <p:bldP spid="412" grpId="0" animBg="1"/>
      <p:bldP spid="33" grpId="0"/>
      <p:bldP spid="413" grpId="0"/>
      <p:bldP spid="414" grpId="0"/>
      <p:bldP spid="415" grpId="0"/>
      <p:bldP spid="416" grpId="0"/>
      <p:bldP spid="417" grpId="0"/>
      <p:bldP spid="21" grpId="0"/>
      <p:bldP spid="22" grpId="0"/>
      <p:bldP spid="23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0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9 at 10.43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502691"/>
            <a:ext cx="3939751" cy="1314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Helvetica"/>
                <a:cs typeface="Helvetica"/>
              </a:rPr>
              <a:t>Strassen’s</a:t>
            </a:r>
            <a:r>
              <a:rPr lang="en-US" dirty="0" smtClean="0">
                <a:latin typeface="Helvetica"/>
                <a:cs typeface="Helvetica"/>
              </a:rPr>
              <a:t> Algorithm Reloaded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945" y="1610509"/>
            <a:ext cx="2801586" cy="4068422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5443" y="2029952"/>
            <a:ext cx="5014864" cy="331154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713" y="4845677"/>
            <a:ext cx="5014864" cy="346630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latin typeface="Cambria Math"/>
                <a:cs typeface="Cambria Math"/>
              </a:rPr>
              <a:t>  M</a:t>
            </a:r>
            <a:r>
              <a:rPr lang="en-US" sz="1700" dirty="0">
                <a:latin typeface="Cambria Math"/>
                <a:cs typeface="Cambria Math"/>
              </a:rPr>
              <a:t> := (</a:t>
            </a:r>
            <a:r>
              <a:rPr lang="en-US" sz="1700" i="1" dirty="0">
                <a:latin typeface="Cambria Math"/>
                <a:cs typeface="Cambria Math"/>
              </a:rPr>
              <a:t>X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Y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V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W</a:t>
            </a:r>
            <a:r>
              <a:rPr lang="en-US" sz="1700" dirty="0">
                <a:latin typeface="Cambria Math"/>
                <a:cs typeface="Cambria Math"/>
              </a:rPr>
              <a:t>);                 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dirty="0">
                <a:latin typeface="Cambria Math"/>
                <a:cs typeface="Cambria Math"/>
              </a:rPr>
              <a:t>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      D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endParaRPr lang="en-US" sz="1700" baseline="-25000" dirty="0"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82964" y="2733535"/>
            <a:ext cx="1212478" cy="26841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3078" y="2105228"/>
            <a:ext cx="4889777" cy="25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1614" y="5580320"/>
            <a:ext cx="7200348" cy="60593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033" y="4900380"/>
            <a:ext cx="4849816" cy="295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65593" y="5821764"/>
            <a:ext cx="4785842" cy="375103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General operation for one-level </a:t>
            </a:r>
            <a:r>
              <a:rPr lang="en-US" dirty="0" err="1">
                <a:latin typeface="Helvetica"/>
                <a:cs typeface="Helvetica"/>
              </a:rPr>
              <a:t>Strassen</a:t>
            </a:r>
            <a:r>
              <a:rPr lang="en-US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1898" y="5635310"/>
            <a:ext cx="4820954" cy="53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8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4"/>
    </mc:Choice>
    <mc:Fallback xmlns="">
      <p:transition advTm="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697E-6 2.15278E-6 L 0.00078 0.2222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72" y="3533760"/>
            <a:ext cx="184575" cy="369287"/>
          </a:xfrm>
          <a:prstGeom prst="rect">
            <a:avLst/>
          </a:prstGeom>
          <a:noFill/>
        </p:spPr>
        <p:txBody>
          <a:bodyPr wrap="none" lIns="91395" tIns="45698" rIns="91395" bIns="45698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0" y="263679"/>
            <a:ext cx="3074199" cy="997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700" y="-4609"/>
            <a:ext cx="4916119" cy="346582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1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"/>
    </mc:Choice>
    <mc:Fallback xmlns="">
      <p:transition spd="slow" advTm="9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38572</TotalTime>
  <Words>2105</Words>
  <Application>Microsoft Office PowerPoint</Application>
  <PresentationFormat>On-screen Show (4:3)</PresentationFormat>
  <Paragraphs>1031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Strassen’s Algorithm for Tensor Contraction</vt:lpstr>
      <vt:lpstr>Marry Strassen with Tensor Contraction</vt:lpstr>
      <vt:lpstr>Outline</vt:lpstr>
      <vt:lpstr>High-performance matrix multiplication (GEMM)</vt:lpstr>
      <vt:lpstr>State-of-the-art GEMM in BLIS</vt:lpstr>
      <vt:lpstr>PowerPoint Presentation</vt:lpstr>
      <vt:lpstr>High-performance Strassen</vt:lpstr>
      <vt:lpstr>Strassen’s Algorithm Reloaded</vt:lpstr>
      <vt:lpstr>PowerPoint Presentation</vt:lpstr>
      <vt:lpstr>PowerPoint Presentation</vt:lpstr>
      <vt:lpstr>PowerPoint Presentation</vt:lpstr>
      <vt:lpstr>High-performance Tensor Contraction</vt:lpstr>
      <vt:lpstr>Matrix vs. Tensor</vt:lpstr>
      <vt:lpstr>PowerPoint Presentation</vt:lpstr>
      <vt:lpstr>Outline</vt:lpstr>
      <vt:lpstr>Matrix vs. Tensor</vt:lpstr>
      <vt:lpstr>Matrix vs. Tensor</vt:lpstr>
      <vt:lpstr>Tensors As Matrices: Block-Scatter-Matrix View</vt:lpstr>
      <vt:lpstr>Tensors As Matrices: Block-Scatter-Matrix View</vt:lpstr>
      <vt:lpstr>Strassen’s Algorithm for Tensor Contraction</vt:lpstr>
      <vt:lpstr>Modifications to GEMM</vt:lpstr>
      <vt:lpstr>PowerPoint Presentation</vt:lpstr>
      <vt:lpstr>PowerPoint Presentation</vt:lpstr>
      <vt:lpstr>PowerPoint Presentation</vt:lpstr>
      <vt:lpstr>Outline</vt:lpstr>
      <vt:lpstr>Performance Model</vt:lpstr>
      <vt:lpstr>PowerPoint Presentation</vt:lpstr>
      <vt:lpstr>PowerPoint Presentation</vt:lpstr>
      <vt:lpstr>Outline</vt:lpstr>
      <vt:lpstr>Real-world Benchmark</vt:lpstr>
      <vt:lpstr>Outline</vt:lpstr>
      <vt:lpstr>Conclusion</vt:lpstr>
      <vt:lpstr>Acknowledgement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Families of Practical Fast Matrix Multiplication Algorithms</dc:title>
  <dc:creator>Jianyu Huang</dc:creator>
  <cp:lastModifiedBy>Jianyu Huang</cp:lastModifiedBy>
  <cp:revision>1324</cp:revision>
  <cp:lastPrinted>2017-09-12T20:03:12Z</cp:lastPrinted>
  <dcterms:created xsi:type="dcterms:W3CDTF">2017-04-10T02:04:24Z</dcterms:created>
  <dcterms:modified xsi:type="dcterms:W3CDTF">2017-09-18T19:46:23Z</dcterms:modified>
</cp:coreProperties>
</file>